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39"/>
  </p:notesMasterIdLst>
  <p:handoutMasterIdLst>
    <p:handoutMasterId r:id="rId40"/>
  </p:handoutMasterIdLst>
  <p:sldIdLst>
    <p:sldId id="1092" r:id="rId5"/>
    <p:sldId id="1269" r:id="rId6"/>
    <p:sldId id="1270" r:id="rId7"/>
    <p:sldId id="1271" r:id="rId8"/>
    <p:sldId id="1272" r:id="rId9"/>
    <p:sldId id="1273" r:id="rId10"/>
    <p:sldId id="1274" r:id="rId11"/>
    <p:sldId id="1275" r:id="rId12"/>
    <p:sldId id="1294" r:id="rId13"/>
    <p:sldId id="1277" r:id="rId14"/>
    <p:sldId id="1278" r:id="rId15"/>
    <p:sldId id="1279" r:id="rId16"/>
    <p:sldId id="1280" r:id="rId17"/>
    <p:sldId id="1295" r:id="rId18"/>
    <p:sldId id="1282" r:id="rId19"/>
    <p:sldId id="1299" r:id="rId20"/>
    <p:sldId id="1283" r:id="rId21"/>
    <p:sldId id="1300" r:id="rId22"/>
    <p:sldId id="1284" r:id="rId23"/>
    <p:sldId id="1301" r:id="rId24"/>
    <p:sldId id="1285" r:id="rId25"/>
    <p:sldId id="1302" r:id="rId26"/>
    <p:sldId id="1286" r:id="rId27"/>
    <p:sldId id="1303" r:id="rId28"/>
    <p:sldId id="1296" r:id="rId29"/>
    <p:sldId id="1288" r:id="rId30"/>
    <p:sldId id="1289" r:id="rId31"/>
    <p:sldId id="1304" r:id="rId32"/>
    <p:sldId id="1297" r:id="rId33"/>
    <p:sldId id="1291" r:id="rId34"/>
    <p:sldId id="1298" r:id="rId35"/>
    <p:sldId id="1292" r:id="rId36"/>
    <p:sldId id="1108" r:id="rId37"/>
    <p:sldId id="1121" r:id="rId38"/>
  </p:sldIdLst>
  <p:sldSz cx="12436475" cy="6994525"/>
  <p:notesSz cx="6858000" cy="9144000"/>
  <p:defaultText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hVG6Ja8pMj4GIP3b1mdiIw==" hashData="7NX11g+XreyKXEeLjTuKeRJqop8Dh8m+oX1SQOHK/qq50FwD0Q+Cxc6XWj8HUzyVico2742R4kNVKFkOz88T9w=="/>
  <p:extLst>
    <p:ext uri="{521415D9-36F7-43E2-AB2F-B90AF26B5E84}">
      <p14:sectionLst xmlns:p14="http://schemas.microsoft.com/office/powerpoint/2010/main">
        <p14:section name="Main" id="{33190A15-43F5-4CC9-8701-15A70A24A2E5}">
          <p14:sldIdLst>
            <p14:sldId id="1092"/>
            <p14:sldId id="1269"/>
            <p14:sldId id="1270"/>
            <p14:sldId id="1271"/>
            <p14:sldId id="1272"/>
            <p14:sldId id="1273"/>
            <p14:sldId id="1274"/>
            <p14:sldId id="1275"/>
            <p14:sldId id="1294"/>
            <p14:sldId id="1277"/>
            <p14:sldId id="1278"/>
            <p14:sldId id="1279"/>
            <p14:sldId id="1280"/>
            <p14:sldId id="1295"/>
            <p14:sldId id="1282"/>
            <p14:sldId id="1299"/>
            <p14:sldId id="1283"/>
            <p14:sldId id="1300"/>
            <p14:sldId id="1284"/>
            <p14:sldId id="1301"/>
            <p14:sldId id="1285"/>
            <p14:sldId id="1302"/>
            <p14:sldId id="1286"/>
            <p14:sldId id="1303"/>
            <p14:sldId id="1296"/>
            <p14:sldId id="1288"/>
            <p14:sldId id="1289"/>
            <p14:sldId id="1304"/>
            <p14:sldId id="1297"/>
            <p14:sldId id="1291"/>
            <p14:sldId id="1298"/>
            <p14:sldId id="1292"/>
            <p14:sldId id="1108"/>
            <p14:sldId id="1121"/>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8">
          <p15:clr>
            <a:srgbClr val="A4A3A4"/>
          </p15:clr>
        </p15:guide>
        <p15:guide id="4" orient="horz" pos="2484">
          <p15:clr>
            <a:srgbClr val="A4A3A4"/>
          </p15:clr>
        </p15:guide>
        <p15:guide id="5" orient="horz" pos="4219">
          <p15:clr>
            <a:srgbClr val="A4A3A4"/>
          </p15:clr>
        </p15:guide>
        <p15:guide id="6" orient="horz" pos="3067">
          <p15:clr>
            <a:srgbClr val="A4A3A4"/>
          </p15:clr>
        </p15:guide>
        <p15:guide id="7" orient="horz" pos="3644">
          <p15:clr>
            <a:srgbClr val="A4A3A4"/>
          </p15:clr>
        </p15:guide>
        <p15:guide id="8" orient="horz" pos="302">
          <p15:clr>
            <a:srgbClr val="A4A3A4"/>
          </p15:clr>
        </p15:guide>
        <p15:guide id="9" orient="horz" pos="4104">
          <p15:clr>
            <a:srgbClr val="A4A3A4"/>
          </p15:clr>
        </p15:guide>
        <p15:guide id="10" orient="horz" pos="1912">
          <p15:clr>
            <a:srgbClr val="A4A3A4"/>
          </p15:clr>
        </p15:guide>
        <p15:guide id="11" pos="1325">
          <p15:clr>
            <a:srgbClr val="A4A3A4"/>
          </p15:clr>
        </p15:guide>
        <p15:guide id="12" pos="749">
          <p15:clr>
            <a:srgbClr val="A4A3A4"/>
          </p15:clr>
        </p15:guide>
        <p15:guide id="13" pos="4203">
          <p15:clr>
            <a:srgbClr val="A4A3A4"/>
          </p15:clr>
        </p15:guide>
        <p15:guide id="14" pos="3629">
          <p15:clr>
            <a:srgbClr val="A4A3A4"/>
          </p15:clr>
        </p15:guide>
        <p15:guide id="15" pos="1901">
          <p15:clr>
            <a:srgbClr val="A4A3A4"/>
          </p15:clr>
        </p15:guide>
        <p15:guide id="16" pos="3053">
          <p15:clr>
            <a:srgbClr val="A4A3A4"/>
          </p15:clr>
        </p15:guide>
        <p15:guide id="17" pos="7083">
          <p15:clr>
            <a:srgbClr val="A4A3A4"/>
          </p15:clr>
        </p15:guide>
        <p15:guide id="18" pos="4781">
          <p15:clr>
            <a:srgbClr val="A4A3A4"/>
          </p15:clr>
        </p15:guide>
        <p15:guide id="19" pos="5358">
          <p15:clr>
            <a:srgbClr val="A4A3A4"/>
          </p15:clr>
        </p15:guide>
        <p15:guide id="20" pos="5936">
          <p15:clr>
            <a:srgbClr val="A4A3A4"/>
          </p15:clr>
        </p15:guide>
        <p15:guide id="21" pos="2477">
          <p15:clr>
            <a:srgbClr val="A4A3A4"/>
          </p15:clr>
        </p15:guide>
        <p15:guide id="22" pos="6510">
          <p15:clr>
            <a:srgbClr val="A4A3A4"/>
          </p15:clr>
        </p15:guide>
        <p15:guide id="23" pos="171">
          <p15:clr>
            <a:srgbClr val="A4A3A4"/>
          </p15:clr>
        </p15:guide>
        <p15:guide id="24" pos="766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作者"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68ADFF"/>
    <a:srgbClr val="505050"/>
    <a:srgbClr val="68217A"/>
    <a:srgbClr val="000000"/>
    <a:srgbClr val="FFFFFF"/>
    <a:srgbClr val="CC00CC"/>
    <a:srgbClr val="00FFFF"/>
    <a:srgbClr val="969696"/>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16" autoAdjust="0"/>
    <p:restoredTop sz="72948" autoAdjust="0"/>
  </p:normalViewPr>
  <p:slideViewPr>
    <p:cSldViewPr snapToGrid="0">
      <p:cViewPr varScale="1">
        <p:scale>
          <a:sx n="53" d="100"/>
          <a:sy n="53" d="100"/>
        </p:scale>
        <p:origin x="1098" y="60"/>
      </p:cViewPr>
      <p:guideLst>
        <p:guide orient="horz" pos="187"/>
        <p:guide orient="horz" pos="763"/>
        <p:guide orient="horz" pos="1338"/>
        <p:guide orient="horz" pos="2484"/>
        <p:guide orient="horz" pos="4219"/>
        <p:guide orient="horz" pos="3067"/>
        <p:guide orient="horz" pos="3644"/>
        <p:guide orient="horz" pos="302"/>
        <p:guide orient="horz" pos="4104"/>
        <p:guide orient="horz" pos="1912"/>
        <p:guide pos="1325"/>
        <p:guide pos="749"/>
        <p:guide pos="4203"/>
        <p:guide pos="3629"/>
        <p:guide pos="1901"/>
        <p:guide pos="3053"/>
        <p:guide pos="7083"/>
        <p:guide pos="4781"/>
        <p:guide pos="5358"/>
        <p:guide pos="5936"/>
        <p:guide pos="2477"/>
        <p:guide pos="6510"/>
        <p:guide pos="171"/>
        <p:guide pos="7663"/>
        <p:guide pos="288"/>
        <p:guide pos="7546"/>
      </p:guideLst>
    </p:cSldViewPr>
  </p:slideViewPr>
  <p:outlineViewPr>
    <p:cViewPr>
      <p:scale>
        <a:sx n="33" d="100"/>
        <a:sy n="33" d="100"/>
      </p:scale>
      <p:origin x="0" y="-2088"/>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268" d="100"/>
          <a:sy n="268" d="100"/>
        </p:scale>
        <p:origin x="480" y="10614"/>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11/29/2013</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11/29/2013</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46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98" indent="-10792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566"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404" indent="-14974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313"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170" algn="l" defTabSz="932468" rtl="0" eaLnBrk="1" latinLnBrk="0" hangingPunct="1">
      <a:defRPr sz="1200" kern="1200">
        <a:solidFill>
          <a:schemeClr val="tx1"/>
        </a:solidFill>
        <a:latin typeface="+mn-lt"/>
        <a:ea typeface="+mn-ea"/>
        <a:cs typeface="+mn-cs"/>
      </a:defRPr>
    </a:lvl6pPr>
    <a:lvl7pPr marL="2797404" algn="l" defTabSz="932468" rtl="0" eaLnBrk="1" latinLnBrk="0" hangingPunct="1">
      <a:defRPr sz="1200" kern="1200">
        <a:solidFill>
          <a:schemeClr val="tx1"/>
        </a:solidFill>
        <a:latin typeface="+mn-lt"/>
        <a:ea typeface="+mn-ea"/>
        <a:cs typeface="+mn-cs"/>
      </a:defRPr>
    </a:lvl7pPr>
    <a:lvl8pPr marL="3263638" algn="l" defTabSz="932468" rtl="0" eaLnBrk="1" latinLnBrk="0" hangingPunct="1">
      <a:defRPr sz="1200" kern="1200">
        <a:solidFill>
          <a:schemeClr val="tx1"/>
        </a:solidFill>
        <a:latin typeface="+mn-lt"/>
        <a:ea typeface="+mn-ea"/>
        <a:cs typeface="+mn-cs"/>
      </a:defRPr>
    </a:lvl8pPr>
    <a:lvl9pPr marL="3729872" algn="l" defTabSz="9324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session, we’ll take a look at what’s new for developers in Visual Studio 2013.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F2995F-4B1B-48E1-A1A4-9B0A12EA450E}" type="datetime1">
              <a:rPr lang="en-US" smtClean="0"/>
              <a:t>11/29/2013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347448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endParaRPr lang="en-US" sz="900" b="1"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8F84064-1209-49E0-8963-F475256F2F10}" type="datetime1">
              <a:rPr lang="en-US" smtClean="0"/>
              <a:t>11/29/2013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558696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endParaRPr lang="en-US" sz="900" b="1"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8F84064-1209-49E0-8963-F475256F2F10}" type="datetime1">
              <a:rPr lang="en-US" smtClean="0"/>
              <a:t>11/29/2013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197173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r>
              <a:rPr lang="en-US" sz="900" b="1" kern="1200" dirty="0" smtClean="0">
                <a:solidFill>
                  <a:schemeClr val="tx1"/>
                </a:solidFill>
                <a:effectLst/>
                <a:latin typeface="Segoe UI Light" pitchFamily="34" charset="0"/>
                <a:ea typeface="+mn-ea"/>
                <a:cs typeface="+mn-cs"/>
              </a:rPr>
              <a:t>Desktop Demo 5 – </a:t>
            </a:r>
            <a:r>
              <a:rPr lang="en-US" sz="900" b="1" kern="1200" dirty="0" err="1" smtClean="0">
                <a:solidFill>
                  <a:schemeClr val="tx1"/>
                </a:solidFill>
                <a:effectLst/>
                <a:latin typeface="Segoe UI Light" pitchFamily="34" charset="0"/>
                <a:ea typeface="+mn-ea"/>
                <a:cs typeface="+mn-cs"/>
              </a:rPr>
              <a:t>NuGet</a:t>
            </a:r>
            <a:endParaRPr lang="en-US" sz="900" b="1" kern="1200" dirty="0" smtClean="0">
              <a:solidFill>
                <a:schemeClr val="tx1"/>
              </a:solidFill>
              <a:effectLst/>
              <a:latin typeface="Segoe UI Light" pitchFamily="34" charset="0"/>
              <a:ea typeface="+mn-ea"/>
              <a:cs typeface="+mn-cs"/>
            </a:endParaRPr>
          </a:p>
          <a:p>
            <a:pPr marL="0" marR="0" indent="0" algn="l" defTabSz="932468" rtl="0" eaLnBrk="1" fontAlgn="auto" latinLnBrk="0" hangingPunct="1">
              <a:lnSpc>
                <a:spcPct val="90000"/>
              </a:lnSpc>
              <a:spcBef>
                <a:spcPts val="0"/>
              </a:spcBef>
              <a:spcAft>
                <a:spcPts val="340"/>
              </a:spcAft>
              <a:buClrTx/>
              <a:buSzTx/>
              <a:buFontTx/>
              <a:buNone/>
              <a:tabLst/>
              <a:defRPr/>
            </a:pPr>
            <a:r>
              <a:rPr lang="en-US" sz="900" b="1" kern="1200" dirty="0" smtClean="0">
                <a:solidFill>
                  <a:schemeClr val="tx1"/>
                </a:solidFill>
                <a:effectLst/>
                <a:latin typeface="Segoe UI Light" pitchFamily="34" charset="0"/>
                <a:ea typeface="+mn-ea"/>
                <a:cs typeface="+mn-cs"/>
              </a:rPr>
              <a:t>Could also talk about Portable Libraries </a:t>
            </a:r>
            <a:r>
              <a:rPr lang="en-US" sz="900" b="1" kern="1200" dirty="0" err="1" smtClean="0">
                <a:solidFill>
                  <a:schemeClr val="tx1"/>
                </a:solidFill>
                <a:effectLst/>
                <a:latin typeface="Segoe UI Light" pitchFamily="34" charset="0"/>
                <a:ea typeface="+mn-ea"/>
                <a:cs typeface="+mn-cs"/>
              </a:rPr>
              <a:t>NuGet</a:t>
            </a:r>
            <a:r>
              <a:rPr lang="en-US" sz="900" b="1" kern="1200" smtClean="0">
                <a:solidFill>
                  <a:schemeClr val="tx1"/>
                </a:solidFill>
                <a:effectLst/>
                <a:latin typeface="Segoe UI Light" pitchFamily="34" charset="0"/>
                <a:ea typeface="+mn-ea"/>
                <a:cs typeface="+mn-cs"/>
              </a:rPr>
              <a:t> packages</a:t>
            </a:r>
            <a:endParaRPr lang="en-US" sz="900" b="1"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8F84064-1209-49E0-8963-F475256F2F10}" type="datetime1">
              <a:rPr lang="en-US" smtClean="0"/>
              <a:t>11/29/2013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680625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11/29/2013 11:51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524791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3795" name="備忘稿版面配置區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smtClean="0"/>
          </a:p>
        </p:txBody>
      </p:sp>
      <p:sp>
        <p:nvSpPr>
          <p:cNvPr id="33796" name="投影片編號版面配置區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charset="-120"/>
              </a:defRPr>
            </a:lvl1pPr>
            <a:lvl2pPr marL="685817" indent="-263776" eaLnBrk="0" hangingPunct="0">
              <a:defRPr kumimoji="1">
                <a:solidFill>
                  <a:schemeClr val="tx1"/>
                </a:solidFill>
                <a:latin typeface="Arial" charset="0"/>
                <a:ea typeface="新細明體" charset="-120"/>
              </a:defRPr>
            </a:lvl2pPr>
            <a:lvl3pPr marL="1055103" indent="-211021" eaLnBrk="0" hangingPunct="0">
              <a:defRPr kumimoji="1">
                <a:solidFill>
                  <a:schemeClr val="tx1"/>
                </a:solidFill>
                <a:latin typeface="Arial" charset="0"/>
                <a:ea typeface="新細明體" charset="-120"/>
              </a:defRPr>
            </a:lvl3pPr>
            <a:lvl4pPr marL="1477145" indent="-211021" eaLnBrk="0" hangingPunct="0">
              <a:defRPr kumimoji="1">
                <a:solidFill>
                  <a:schemeClr val="tx1"/>
                </a:solidFill>
                <a:latin typeface="Arial" charset="0"/>
                <a:ea typeface="新細明體" charset="-120"/>
              </a:defRPr>
            </a:lvl4pPr>
            <a:lvl5pPr marL="1899186" indent="-211021" eaLnBrk="0" hangingPunct="0">
              <a:defRPr kumimoji="1">
                <a:solidFill>
                  <a:schemeClr val="tx1"/>
                </a:solidFill>
                <a:latin typeface="Arial" charset="0"/>
                <a:ea typeface="新細明體" charset="-120"/>
              </a:defRPr>
            </a:lvl5pPr>
            <a:lvl6pPr marL="2321227" indent="-211021" eaLnBrk="0" fontAlgn="base" hangingPunct="0">
              <a:spcBef>
                <a:spcPct val="0"/>
              </a:spcBef>
              <a:spcAft>
                <a:spcPct val="0"/>
              </a:spcAft>
              <a:defRPr kumimoji="1">
                <a:solidFill>
                  <a:schemeClr val="tx1"/>
                </a:solidFill>
                <a:latin typeface="Arial" charset="0"/>
                <a:ea typeface="新細明體" charset="-120"/>
              </a:defRPr>
            </a:lvl6pPr>
            <a:lvl7pPr marL="2743269" indent="-211021" eaLnBrk="0" fontAlgn="base" hangingPunct="0">
              <a:spcBef>
                <a:spcPct val="0"/>
              </a:spcBef>
              <a:spcAft>
                <a:spcPct val="0"/>
              </a:spcAft>
              <a:defRPr kumimoji="1">
                <a:solidFill>
                  <a:schemeClr val="tx1"/>
                </a:solidFill>
                <a:latin typeface="Arial" charset="0"/>
                <a:ea typeface="新細明體" charset="-120"/>
              </a:defRPr>
            </a:lvl7pPr>
            <a:lvl8pPr marL="3165310" indent="-211021" eaLnBrk="0" fontAlgn="base" hangingPunct="0">
              <a:spcBef>
                <a:spcPct val="0"/>
              </a:spcBef>
              <a:spcAft>
                <a:spcPct val="0"/>
              </a:spcAft>
              <a:defRPr kumimoji="1">
                <a:solidFill>
                  <a:schemeClr val="tx1"/>
                </a:solidFill>
                <a:latin typeface="Arial" charset="0"/>
                <a:ea typeface="新細明體" charset="-120"/>
              </a:defRPr>
            </a:lvl8pPr>
            <a:lvl9pPr marL="3587351" indent="-211021" eaLnBrk="0" fontAlgn="base" hangingPunct="0">
              <a:spcBef>
                <a:spcPct val="0"/>
              </a:spcBef>
              <a:spcAft>
                <a:spcPct val="0"/>
              </a:spcAft>
              <a:defRPr kumimoji="1">
                <a:solidFill>
                  <a:schemeClr val="tx1"/>
                </a:solidFill>
                <a:latin typeface="Arial" charset="0"/>
                <a:ea typeface="新細明體" charset="-120"/>
              </a:defRPr>
            </a:lvl9pPr>
          </a:lstStyle>
          <a:p>
            <a:pPr eaLnBrk="1" hangingPunct="1"/>
            <a:fld id="{87051339-C3B8-4CDC-B877-94129D3EFF7B}" type="slidenum">
              <a:rPr kumimoji="0" lang="zh-TW" altLang="en-US" smtClean="0">
                <a:latin typeface="Calibri" pitchFamily="34" charset="0"/>
              </a:rPr>
              <a:pPr eaLnBrk="1" hangingPunct="1"/>
              <a:t>7</a:t>
            </a:fld>
            <a:endParaRPr kumimoji="0" lang="zh-TW" altLang="en-US" dirty="0" smtClean="0">
              <a:latin typeface="Calibri" pitchFamily="34" charset="0"/>
            </a:endParaRPr>
          </a:p>
        </p:txBody>
      </p:sp>
    </p:spTree>
    <p:extLst>
      <p:ext uri="{BB962C8B-B14F-4D97-AF65-F5344CB8AC3E}">
        <p14:creationId xmlns:p14="http://schemas.microsoft.com/office/powerpoint/2010/main" val="319394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3795" name="備忘稿版面配置區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smtClean="0"/>
          </a:p>
        </p:txBody>
      </p:sp>
      <p:sp>
        <p:nvSpPr>
          <p:cNvPr id="33796" name="投影片編號版面配置區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charset="-120"/>
              </a:defRPr>
            </a:lvl1pPr>
            <a:lvl2pPr marL="685817" indent="-263776" eaLnBrk="0" hangingPunct="0">
              <a:defRPr kumimoji="1">
                <a:solidFill>
                  <a:schemeClr val="tx1"/>
                </a:solidFill>
                <a:latin typeface="Arial" charset="0"/>
                <a:ea typeface="新細明體" charset="-120"/>
              </a:defRPr>
            </a:lvl2pPr>
            <a:lvl3pPr marL="1055103" indent="-211021" eaLnBrk="0" hangingPunct="0">
              <a:defRPr kumimoji="1">
                <a:solidFill>
                  <a:schemeClr val="tx1"/>
                </a:solidFill>
                <a:latin typeface="Arial" charset="0"/>
                <a:ea typeface="新細明體" charset="-120"/>
              </a:defRPr>
            </a:lvl3pPr>
            <a:lvl4pPr marL="1477145" indent="-211021" eaLnBrk="0" hangingPunct="0">
              <a:defRPr kumimoji="1">
                <a:solidFill>
                  <a:schemeClr val="tx1"/>
                </a:solidFill>
                <a:latin typeface="Arial" charset="0"/>
                <a:ea typeface="新細明體" charset="-120"/>
              </a:defRPr>
            </a:lvl4pPr>
            <a:lvl5pPr marL="1899186" indent="-211021" eaLnBrk="0" hangingPunct="0">
              <a:defRPr kumimoji="1">
                <a:solidFill>
                  <a:schemeClr val="tx1"/>
                </a:solidFill>
                <a:latin typeface="Arial" charset="0"/>
                <a:ea typeface="新細明體" charset="-120"/>
              </a:defRPr>
            </a:lvl5pPr>
            <a:lvl6pPr marL="2321227" indent="-211021" eaLnBrk="0" fontAlgn="base" hangingPunct="0">
              <a:spcBef>
                <a:spcPct val="0"/>
              </a:spcBef>
              <a:spcAft>
                <a:spcPct val="0"/>
              </a:spcAft>
              <a:defRPr kumimoji="1">
                <a:solidFill>
                  <a:schemeClr val="tx1"/>
                </a:solidFill>
                <a:latin typeface="Arial" charset="0"/>
                <a:ea typeface="新細明體" charset="-120"/>
              </a:defRPr>
            </a:lvl6pPr>
            <a:lvl7pPr marL="2743269" indent="-211021" eaLnBrk="0" fontAlgn="base" hangingPunct="0">
              <a:spcBef>
                <a:spcPct val="0"/>
              </a:spcBef>
              <a:spcAft>
                <a:spcPct val="0"/>
              </a:spcAft>
              <a:defRPr kumimoji="1">
                <a:solidFill>
                  <a:schemeClr val="tx1"/>
                </a:solidFill>
                <a:latin typeface="Arial" charset="0"/>
                <a:ea typeface="新細明體" charset="-120"/>
              </a:defRPr>
            </a:lvl7pPr>
            <a:lvl8pPr marL="3165310" indent="-211021" eaLnBrk="0" fontAlgn="base" hangingPunct="0">
              <a:spcBef>
                <a:spcPct val="0"/>
              </a:spcBef>
              <a:spcAft>
                <a:spcPct val="0"/>
              </a:spcAft>
              <a:defRPr kumimoji="1">
                <a:solidFill>
                  <a:schemeClr val="tx1"/>
                </a:solidFill>
                <a:latin typeface="Arial" charset="0"/>
                <a:ea typeface="新細明體" charset="-120"/>
              </a:defRPr>
            </a:lvl8pPr>
            <a:lvl9pPr marL="3587351" indent="-211021" eaLnBrk="0" fontAlgn="base" hangingPunct="0">
              <a:spcBef>
                <a:spcPct val="0"/>
              </a:spcBef>
              <a:spcAft>
                <a:spcPct val="0"/>
              </a:spcAft>
              <a:defRPr kumimoji="1">
                <a:solidFill>
                  <a:schemeClr val="tx1"/>
                </a:solidFill>
                <a:latin typeface="Arial" charset="0"/>
                <a:ea typeface="新細明體" charset="-120"/>
              </a:defRPr>
            </a:lvl9pPr>
          </a:lstStyle>
          <a:p>
            <a:pPr eaLnBrk="1" hangingPunct="1"/>
            <a:fld id="{87051339-C3B8-4CDC-B877-94129D3EFF7B}" type="slidenum">
              <a:rPr kumimoji="0" lang="zh-TW" altLang="en-US" smtClean="0">
                <a:latin typeface="Calibri" pitchFamily="34" charset="0"/>
              </a:rPr>
              <a:pPr eaLnBrk="1" hangingPunct="1"/>
              <a:t>8</a:t>
            </a:fld>
            <a:endParaRPr kumimoji="0" lang="zh-TW" altLang="en-US" dirty="0" smtClean="0">
              <a:latin typeface="Calibri" pitchFamily="34" charset="0"/>
            </a:endParaRPr>
          </a:p>
        </p:txBody>
      </p:sp>
    </p:spTree>
    <p:extLst>
      <p:ext uri="{BB962C8B-B14F-4D97-AF65-F5344CB8AC3E}">
        <p14:creationId xmlns:p14="http://schemas.microsoft.com/office/powerpoint/2010/main" val="1714228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1203" name="備忘稿版面配置區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smtClean="0"/>
          </a:p>
        </p:txBody>
      </p:sp>
      <p:sp>
        <p:nvSpPr>
          <p:cNvPr id="51204" name="投影片編號版面配置區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charset="-120"/>
              </a:defRPr>
            </a:lvl1pPr>
            <a:lvl2pPr marL="685817" indent="-263776" eaLnBrk="0" hangingPunct="0">
              <a:defRPr kumimoji="1">
                <a:solidFill>
                  <a:schemeClr val="tx1"/>
                </a:solidFill>
                <a:latin typeface="Arial" charset="0"/>
                <a:ea typeface="新細明體" charset="-120"/>
              </a:defRPr>
            </a:lvl2pPr>
            <a:lvl3pPr marL="1055103" indent="-211021" eaLnBrk="0" hangingPunct="0">
              <a:defRPr kumimoji="1">
                <a:solidFill>
                  <a:schemeClr val="tx1"/>
                </a:solidFill>
                <a:latin typeface="Arial" charset="0"/>
                <a:ea typeface="新細明體" charset="-120"/>
              </a:defRPr>
            </a:lvl3pPr>
            <a:lvl4pPr marL="1477145" indent="-211021" eaLnBrk="0" hangingPunct="0">
              <a:defRPr kumimoji="1">
                <a:solidFill>
                  <a:schemeClr val="tx1"/>
                </a:solidFill>
                <a:latin typeface="Arial" charset="0"/>
                <a:ea typeface="新細明體" charset="-120"/>
              </a:defRPr>
            </a:lvl4pPr>
            <a:lvl5pPr marL="1899186" indent="-211021" eaLnBrk="0" hangingPunct="0">
              <a:defRPr kumimoji="1">
                <a:solidFill>
                  <a:schemeClr val="tx1"/>
                </a:solidFill>
                <a:latin typeface="Arial" charset="0"/>
                <a:ea typeface="新細明體" charset="-120"/>
              </a:defRPr>
            </a:lvl5pPr>
            <a:lvl6pPr marL="2321227" indent="-211021" eaLnBrk="0" fontAlgn="base" hangingPunct="0">
              <a:spcBef>
                <a:spcPct val="0"/>
              </a:spcBef>
              <a:spcAft>
                <a:spcPct val="0"/>
              </a:spcAft>
              <a:defRPr kumimoji="1">
                <a:solidFill>
                  <a:schemeClr val="tx1"/>
                </a:solidFill>
                <a:latin typeface="Arial" charset="0"/>
                <a:ea typeface="新細明體" charset="-120"/>
              </a:defRPr>
            </a:lvl6pPr>
            <a:lvl7pPr marL="2743269" indent="-211021" eaLnBrk="0" fontAlgn="base" hangingPunct="0">
              <a:spcBef>
                <a:spcPct val="0"/>
              </a:spcBef>
              <a:spcAft>
                <a:spcPct val="0"/>
              </a:spcAft>
              <a:defRPr kumimoji="1">
                <a:solidFill>
                  <a:schemeClr val="tx1"/>
                </a:solidFill>
                <a:latin typeface="Arial" charset="0"/>
                <a:ea typeface="新細明體" charset="-120"/>
              </a:defRPr>
            </a:lvl7pPr>
            <a:lvl8pPr marL="3165310" indent="-211021" eaLnBrk="0" fontAlgn="base" hangingPunct="0">
              <a:spcBef>
                <a:spcPct val="0"/>
              </a:spcBef>
              <a:spcAft>
                <a:spcPct val="0"/>
              </a:spcAft>
              <a:defRPr kumimoji="1">
                <a:solidFill>
                  <a:schemeClr val="tx1"/>
                </a:solidFill>
                <a:latin typeface="Arial" charset="0"/>
                <a:ea typeface="新細明體" charset="-120"/>
              </a:defRPr>
            </a:lvl8pPr>
            <a:lvl9pPr marL="3587351" indent="-211021" eaLnBrk="0" fontAlgn="base" hangingPunct="0">
              <a:spcBef>
                <a:spcPct val="0"/>
              </a:spcBef>
              <a:spcAft>
                <a:spcPct val="0"/>
              </a:spcAft>
              <a:defRPr kumimoji="1">
                <a:solidFill>
                  <a:schemeClr val="tx1"/>
                </a:solidFill>
                <a:latin typeface="Arial" charset="0"/>
                <a:ea typeface="新細明體" charset="-120"/>
              </a:defRPr>
            </a:lvl9pPr>
          </a:lstStyle>
          <a:p>
            <a:pPr eaLnBrk="1" hangingPunct="1"/>
            <a:fld id="{A34D9CD3-D98B-42DA-B672-12A0DAAB2A7D}" type="slidenum">
              <a:rPr kumimoji="0" lang="zh-TW" altLang="en-US" smtClean="0">
                <a:latin typeface="Calibri" pitchFamily="34" charset="0"/>
              </a:rPr>
              <a:pPr eaLnBrk="1" hangingPunct="1"/>
              <a:t>11</a:t>
            </a:fld>
            <a:endParaRPr kumimoji="0" lang="zh-TW" altLang="en-US" dirty="0" smtClean="0">
              <a:latin typeface="Calibri" pitchFamily="34" charset="0"/>
            </a:endParaRPr>
          </a:p>
        </p:txBody>
      </p:sp>
    </p:spTree>
    <p:extLst>
      <p:ext uri="{BB962C8B-B14F-4D97-AF65-F5344CB8AC3E}">
        <p14:creationId xmlns:p14="http://schemas.microsoft.com/office/powerpoint/2010/main" val="2304495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7891" name="備忘稿版面配置區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z="1200" dirty="0"/>
              <a:t>JIT</a:t>
            </a:r>
            <a:r>
              <a:rPr lang="zh-CN" altLang="en-US" sz="1200" dirty="0"/>
              <a:t>：</a:t>
            </a:r>
            <a:r>
              <a:rPr lang="en-US" altLang="zh-CN" sz="1200" dirty="0"/>
              <a:t>Just in time,</a:t>
            </a:r>
            <a:r>
              <a:rPr lang="zh-CN" altLang="en-US" sz="1200" dirty="0"/>
              <a:t>在运行是动态编译，可以只编译那些经常使用的方法，提高效率。缺点是编译时自身需要耗资源</a:t>
            </a:r>
            <a:r>
              <a:rPr lang="zh-CN" altLang="en-US" dirty="0" smtClean="0"/>
              <a:t/>
            </a:r>
            <a:br>
              <a:rPr lang="zh-CN" altLang="en-US" dirty="0" smtClean="0"/>
            </a:br>
            <a:r>
              <a:rPr lang="en-US" altLang="zh-CN" sz="1200" dirty="0"/>
              <a:t>AOT</a:t>
            </a:r>
            <a:r>
              <a:rPr lang="zh-CN" altLang="en-US" sz="1200" dirty="0"/>
              <a:t>：</a:t>
            </a:r>
            <a:r>
              <a:rPr lang="en-US" altLang="zh-CN" sz="1200" dirty="0"/>
              <a:t>Ahead of time.</a:t>
            </a:r>
            <a:r>
              <a:rPr lang="zh-CN" altLang="en-US" sz="1200" dirty="0"/>
              <a:t>运行前编译好，缺点是全编译了，不用的也编译了，解释时耗时间</a:t>
            </a:r>
            <a:endParaRPr lang="zh-TW" altLang="en-US" dirty="0" smtClean="0"/>
          </a:p>
        </p:txBody>
      </p:sp>
      <p:sp>
        <p:nvSpPr>
          <p:cNvPr id="37892" name="投影片編號版面配置區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charset="-120"/>
              </a:defRPr>
            </a:lvl1pPr>
            <a:lvl2pPr marL="685817" indent="-263776" eaLnBrk="0" hangingPunct="0">
              <a:defRPr kumimoji="1">
                <a:solidFill>
                  <a:schemeClr val="tx1"/>
                </a:solidFill>
                <a:latin typeface="Arial" charset="0"/>
                <a:ea typeface="新細明體" charset="-120"/>
              </a:defRPr>
            </a:lvl2pPr>
            <a:lvl3pPr marL="1055103" indent="-211021" eaLnBrk="0" hangingPunct="0">
              <a:defRPr kumimoji="1">
                <a:solidFill>
                  <a:schemeClr val="tx1"/>
                </a:solidFill>
                <a:latin typeface="Arial" charset="0"/>
                <a:ea typeface="新細明體" charset="-120"/>
              </a:defRPr>
            </a:lvl3pPr>
            <a:lvl4pPr marL="1477145" indent="-211021" eaLnBrk="0" hangingPunct="0">
              <a:defRPr kumimoji="1">
                <a:solidFill>
                  <a:schemeClr val="tx1"/>
                </a:solidFill>
                <a:latin typeface="Arial" charset="0"/>
                <a:ea typeface="新細明體" charset="-120"/>
              </a:defRPr>
            </a:lvl4pPr>
            <a:lvl5pPr marL="1899186" indent="-211021" eaLnBrk="0" hangingPunct="0">
              <a:defRPr kumimoji="1">
                <a:solidFill>
                  <a:schemeClr val="tx1"/>
                </a:solidFill>
                <a:latin typeface="Arial" charset="0"/>
                <a:ea typeface="新細明體" charset="-120"/>
              </a:defRPr>
            </a:lvl5pPr>
            <a:lvl6pPr marL="2321227" indent="-211021" eaLnBrk="0" fontAlgn="base" hangingPunct="0">
              <a:spcBef>
                <a:spcPct val="0"/>
              </a:spcBef>
              <a:spcAft>
                <a:spcPct val="0"/>
              </a:spcAft>
              <a:defRPr kumimoji="1">
                <a:solidFill>
                  <a:schemeClr val="tx1"/>
                </a:solidFill>
                <a:latin typeface="Arial" charset="0"/>
                <a:ea typeface="新細明體" charset="-120"/>
              </a:defRPr>
            </a:lvl6pPr>
            <a:lvl7pPr marL="2743269" indent="-211021" eaLnBrk="0" fontAlgn="base" hangingPunct="0">
              <a:spcBef>
                <a:spcPct val="0"/>
              </a:spcBef>
              <a:spcAft>
                <a:spcPct val="0"/>
              </a:spcAft>
              <a:defRPr kumimoji="1">
                <a:solidFill>
                  <a:schemeClr val="tx1"/>
                </a:solidFill>
                <a:latin typeface="Arial" charset="0"/>
                <a:ea typeface="新細明體" charset="-120"/>
              </a:defRPr>
            </a:lvl7pPr>
            <a:lvl8pPr marL="3165310" indent="-211021" eaLnBrk="0" fontAlgn="base" hangingPunct="0">
              <a:spcBef>
                <a:spcPct val="0"/>
              </a:spcBef>
              <a:spcAft>
                <a:spcPct val="0"/>
              </a:spcAft>
              <a:defRPr kumimoji="1">
                <a:solidFill>
                  <a:schemeClr val="tx1"/>
                </a:solidFill>
                <a:latin typeface="Arial" charset="0"/>
                <a:ea typeface="新細明體" charset="-120"/>
              </a:defRPr>
            </a:lvl8pPr>
            <a:lvl9pPr marL="3587351" indent="-211021" eaLnBrk="0" fontAlgn="base" hangingPunct="0">
              <a:spcBef>
                <a:spcPct val="0"/>
              </a:spcBef>
              <a:spcAft>
                <a:spcPct val="0"/>
              </a:spcAft>
              <a:defRPr kumimoji="1">
                <a:solidFill>
                  <a:schemeClr val="tx1"/>
                </a:solidFill>
                <a:latin typeface="Arial" charset="0"/>
                <a:ea typeface="新細明體" charset="-120"/>
              </a:defRPr>
            </a:lvl9pPr>
          </a:lstStyle>
          <a:p>
            <a:pPr eaLnBrk="1" hangingPunct="1"/>
            <a:fld id="{0D83DA92-C843-490C-BA0F-DAE243DF4F71}" type="slidenum">
              <a:rPr kumimoji="0" lang="zh-TW" altLang="en-US" smtClean="0">
                <a:latin typeface="Calibri" pitchFamily="34" charset="0"/>
              </a:rPr>
              <a:pPr eaLnBrk="1" hangingPunct="1"/>
              <a:t>12</a:t>
            </a:fld>
            <a:endParaRPr kumimoji="0" lang="zh-TW" altLang="en-US" dirty="0" smtClean="0">
              <a:latin typeface="Calibri" pitchFamily="34" charset="0"/>
            </a:endParaRPr>
          </a:p>
        </p:txBody>
      </p:sp>
    </p:spTree>
    <p:extLst>
      <p:ext uri="{BB962C8B-B14F-4D97-AF65-F5344CB8AC3E}">
        <p14:creationId xmlns:p14="http://schemas.microsoft.com/office/powerpoint/2010/main" val="2240431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endParaRPr lang="en-US" sz="900" b="1"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8F84064-1209-49E0-8963-F475256F2F10}" type="datetime1">
              <a:rPr lang="en-US" smtClean="0"/>
              <a:t>11/29/2013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399933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endParaRPr lang="en-US" sz="900" b="1"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8F84064-1209-49E0-8963-F475256F2F10}" type="datetime1">
              <a:rPr lang="en-US" smtClean="0"/>
              <a:t>11/29/2013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762603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endParaRPr lang="en-US" sz="900" b="1"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8F84064-1209-49E0-8963-F475256F2F10}" type="datetime1">
              <a:rPr lang="en-US" smtClean="0"/>
              <a:t>11/29/2013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070198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endParaRPr lang="en-US" sz="900" b="1"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8F84064-1209-49E0-8963-F475256F2F10}" type="datetime1">
              <a:rPr lang="en-US" smtClean="0"/>
              <a:t>11/29/2013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5851930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0644430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7976280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0631725"/>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62881797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zh-TW" altLang="en-US"/>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Date Placeholder 3"/>
          <p:cNvSpPr>
            <a:spLocks noGrp="1"/>
          </p:cNvSpPr>
          <p:nvPr>
            <p:ph type="dt" sz="half" idx="10"/>
          </p:nvPr>
        </p:nvSpPr>
        <p:spPr>
          <a:xfrm>
            <a:off x="621824" y="6482889"/>
            <a:ext cx="2901844" cy="372394"/>
          </a:xfrm>
          <a:prstGeom prst="rect">
            <a:avLst/>
          </a:prstGeom>
        </p:spPr>
        <p:txBody>
          <a:bodyPr/>
          <a:lstStyle>
            <a:lvl1pPr>
              <a:defRPr/>
            </a:lvl1pPr>
          </a:lstStyle>
          <a:p>
            <a:pPr>
              <a:defRPr/>
            </a:pPr>
            <a:fld id="{E4351459-AEDF-41B5-8C69-E86EB55BCCE1}" type="datetimeFigureOut">
              <a:rPr lang="en-US" altLang="zh-TW"/>
              <a:pPr>
                <a:defRPr/>
              </a:pPr>
              <a:t>11/29/2013</a:t>
            </a:fld>
            <a:endParaRPr lang="zh-TW" altLang="en-US"/>
          </a:p>
        </p:txBody>
      </p:sp>
      <p:sp>
        <p:nvSpPr>
          <p:cNvPr id="5" name="Footer Placeholder 4"/>
          <p:cNvSpPr>
            <a:spLocks noGrp="1"/>
          </p:cNvSpPr>
          <p:nvPr>
            <p:ph type="ftr" sz="quarter" idx="11"/>
          </p:nvPr>
        </p:nvSpPr>
        <p:spPr>
          <a:xfrm>
            <a:off x="4249129" y="6482889"/>
            <a:ext cx="3938217" cy="372394"/>
          </a:xfrm>
          <a:prstGeom prst="rect">
            <a:avLst/>
          </a:prstGeom>
        </p:spPr>
        <p:txBody>
          <a:bodyPr/>
          <a:lstStyle>
            <a:lvl1pPr>
              <a:defRPr/>
            </a:lvl1pPr>
          </a:lstStyle>
          <a:p>
            <a:pPr>
              <a:defRPr/>
            </a:pPr>
            <a:endParaRPr lang="zh-TW" altLang="en-US"/>
          </a:p>
        </p:txBody>
      </p:sp>
      <p:sp>
        <p:nvSpPr>
          <p:cNvPr id="6" name="Slide Number Placeholder 5"/>
          <p:cNvSpPr>
            <a:spLocks noGrp="1"/>
          </p:cNvSpPr>
          <p:nvPr>
            <p:ph type="sldNum" sz="quarter" idx="12"/>
          </p:nvPr>
        </p:nvSpPr>
        <p:spPr>
          <a:xfrm>
            <a:off x="8912807" y="6482889"/>
            <a:ext cx="2901844" cy="372394"/>
          </a:xfrm>
          <a:prstGeom prst="rect">
            <a:avLst/>
          </a:prstGeom>
        </p:spPr>
        <p:txBody>
          <a:bodyPr/>
          <a:lstStyle>
            <a:lvl1pPr>
              <a:defRPr/>
            </a:lvl1pPr>
          </a:lstStyle>
          <a:p>
            <a:pPr>
              <a:defRPr/>
            </a:pPr>
            <a:fld id="{76D97D70-2F64-4240-9DCD-2417FD10FF64}" type="slidenum">
              <a:rPr lang="en-US" altLang="zh-TW"/>
              <a:pPr>
                <a:defRPr/>
              </a:pPr>
              <a:t>‹#›</a:t>
            </a:fld>
            <a:endParaRPr lang="zh-TW" altLang="en-US"/>
          </a:p>
        </p:txBody>
      </p:sp>
    </p:spTree>
    <p:extLst>
      <p:ext uri="{BB962C8B-B14F-4D97-AF65-F5344CB8AC3E}">
        <p14:creationId xmlns:p14="http://schemas.microsoft.com/office/powerpoint/2010/main" val="336319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10162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zh-TW" altLang="en-US"/>
          </a:p>
        </p:txBody>
      </p:sp>
      <p:sp>
        <p:nvSpPr>
          <p:cNvPr id="3" name="Date Placeholder 3"/>
          <p:cNvSpPr>
            <a:spLocks noGrp="1"/>
          </p:cNvSpPr>
          <p:nvPr>
            <p:ph type="dt" sz="half" idx="10"/>
          </p:nvPr>
        </p:nvSpPr>
        <p:spPr>
          <a:xfrm>
            <a:off x="621824" y="6482889"/>
            <a:ext cx="2901844" cy="372394"/>
          </a:xfrm>
          <a:prstGeom prst="rect">
            <a:avLst/>
          </a:prstGeom>
        </p:spPr>
        <p:txBody>
          <a:bodyPr/>
          <a:lstStyle>
            <a:lvl1pPr>
              <a:defRPr/>
            </a:lvl1pPr>
          </a:lstStyle>
          <a:p>
            <a:pPr>
              <a:defRPr/>
            </a:pPr>
            <a:fld id="{25D6DD33-3528-4274-B51B-7A035B03A400}" type="datetimeFigureOut">
              <a:rPr lang="en-US" altLang="zh-TW"/>
              <a:pPr>
                <a:defRPr/>
              </a:pPr>
              <a:t>11/29/2013</a:t>
            </a:fld>
            <a:endParaRPr lang="zh-TW" altLang="en-US"/>
          </a:p>
        </p:txBody>
      </p:sp>
      <p:sp>
        <p:nvSpPr>
          <p:cNvPr id="4" name="Footer Placeholder 4"/>
          <p:cNvSpPr>
            <a:spLocks noGrp="1"/>
          </p:cNvSpPr>
          <p:nvPr>
            <p:ph type="ftr" sz="quarter" idx="11"/>
          </p:nvPr>
        </p:nvSpPr>
        <p:spPr>
          <a:xfrm>
            <a:off x="4249129" y="6482889"/>
            <a:ext cx="3938217" cy="372394"/>
          </a:xfrm>
          <a:prstGeom prst="rect">
            <a:avLst/>
          </a:prstGeom>
        </p:spPr>
        <p:txBody>
          <a:bodyPr/>
          <a:lstStyle>
            <a:lvl1pPr>
              <a:defRPr/>
            </a:lvl1pPr>
          </a:lstStyle>
          <a:p>
            <a:pPr>
              <a:defRPr/>
            </a:pPr>
            <a:endParaRPr lang="zh-TW" altLang="en-US"/>
          </a:p>
        </p:txBody>
      </p:sp>
      <p:sp>
        <p:nvSpPr>
          <p:cNvPr id="5" name="Slide Number Placeholder 5"/>
          <p:cNvSpPr>
            <a:spLocks noGrp="1"/>
          </p:cNvSpPr>
          <p:nvPr>
            <p:ph type="sldNum" sz="quarter" idx="12"/>
          </p:nvPr>
        </p:nvSpPr>
        <p:spPr>
          <a:xfrm>
            <a:off x="8912807" y="6482889"/>
            <a:ext cx="2901844" cy="372394"/>
          </a:xfrm>
          <a:prstGeom prst="rect">
            <a:avLst/>
          </a:prstGeom>
        </p:spPr>
        <p:txBody>
          <a:bodyPr/>
          <a:lstStyle>
            <a:lvl1pPr>
              <a:defRPr/>
            </a:lvl1pPr>
          </a:lstStyle>
          <a:p>
            <a:pPr>
              <a:defRPr/>
            </a:pPr>
            <a:fld id="{A4D6C05D-779C-4640-A6F0-9C276E4E7D2E}" type="slidenum">
              <a:rPr lang="en-US" altLang="zh-TW"/>
              <a:pPr>
                <a:defRPr/>
              </a:pPr>
              <a:t>‹#›</a:t>
            </a:fld>
            <a:endParaRPr lang="zh-TW" altLang="en-US"/>
          </a:p>
        </p:txBody>
      </p:sp>
    </p:spTree>
    <p:extLst>
      <p:ext uri="{BB962C8B-B14F-4D97-AF65-F5344CB8AC3E}">
        <p14:creationId xmlns:p14="http://schemas.microsoft.com/office/powerpoint/2010/main" val="1627080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mo">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1474582"/>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Demo</a:t>
            </a:r>
            <a:br>
              <a:rPr lang="en-US" dirty="0" smtClean="0"/>
            </a:br>
            <a:endParaRPr lang="en-US" dirty="0"/>
          </a:p>
        </p:txBody>
      </p:sp>
      <p:sp>
        <p:nvSpPr>
          <p:cNvPr id="8" name="Text Placeholder 8"/>
          <p:cNvSpPr>
            <a:spLocks noGrp="1"/>
          </p:cNvSpPr>
          <p:nvPr>
            <p:ph type="body" sz="quarter" idx="10" hasCustomPrompt="1"/>
          </p:nvPr>
        </p:nvSpPr>
        <p:spPr>
          <a:xfrm>
            <a:off x="274637" y="3245779"/>
            <a:ext cx="5602379" cy="1983167"/>
          </a:xfrm>
        </p:spPr>
        <p:txBody>
          <a:bodyPr/>
          <a:lstStyle>
            <a:lvl1pPr marL="0" indent="0">
              <a:buNone/>
              <a:defRPr sz="4000" baseline="0"/>
            </a:lvl1pPr>
          </a:lstStyle>
          <a:p>
            <a:pPr lvl="0"/>
            <a:r>
              <a:rPr lang="es-ES" dirty="0" smtClean="0"/>
              <a:t>Demo </a:t>
            </a:r>
            <a:r>
              <a:rPr lang="es-ES" dirty="0" err="1" smtClean="0"/>
              <a:t>title</a:t>
            </a:r>
            <a:endParaRPr lang="es-ES" dirty="0"/>
          </a:p>
        </p:txBody>
      </p:sp>
    </p:spTree>
    <p:extLst>
      <p:ext uri="{BB962C8B-B14F-4D97-AF65-F5344CB8AC3E}">
        <p14:creationId xmlns:p14="http://schemas.microsoft.com/office/powerpoint/2010/main" val="37688302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8108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715979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86" r:id="rId2"/>
    <p:sldLayoutId id="2147484187" r:id="rId3"/>
    <p:sldLayoutId id="2147484188" r:id="rId4"/>
    <p:sldLayoutId id="2147484101" r:id="rId5"/>
    <p:sldLayoutId id="2147484128" r:id="rId6"/>
    <p:sldLayoutId id="2147484087" r:id="rId7"/>
    <p:sldLayoutId id="2147484098" r:id="rId8"/>
    <p:sldLayoutId id="2147484086" r:id="rId9"/>
    <p:sldLayoutId id="2147484107" r:id="rId10"/>
    <p:sldLayoutId id="2147484099" r:id="rId11"/>
    <p:sldLayoutId id="2147484106" r:id="rId12"/>
    <p:sldLayoutId id="2147484189" r:id="rId13"/>
    <p:sldLayoutId id="2147484190" r:id="rId14"/>
    <p:sldLayoutId id="2147484191" r:id="rId15"/>
    <p:sldLayoutId id="2147484194" r:id="rId16"/>
    <p:sldLayoutId id="2147484092" r:id="rId17"/>
    <p:sldLayoutId id="2147484093" r:id="rId18"/>
    <p:sldLayoutId id="2147484208" r:id="rId19"/>
    <p:sldLayoutId id="2147484209" r:id="rId20"/>
    <p:sldLayoutId id="2147484210" r:id="rId21"/>
  </p:sldLayoutIdLst>
  <p:transition>
    <p:fade/>
  </p:transition>
  <p:timing>
    <p:tnLst>
      <p:par>
        <p:cTn id="1" dur="indefinite" restart="never" nodeType="tmRoot"/>
      </p:par>
    </p:tnLst>
  </p:timing>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微软雅黑" panose="020B0503020204020204" pitchFamily="34" charset="-122"/>
          <a:ea typeface="微软雅黑" panose="020B0503020204020204" pitchFamily="34" charset="-122"/>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icrosoft YaHei UI Light" panose="020B0502040204020203" pitchFamily="34" charset="-122"/>
          <a:ea typeface="Microsoft YaHei UI Light" panose="020B0502040204020203" pitchFamily="34" charset="-122"/>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icrosoft YaHei UI Light" panose="020B0502040204020203" pitchFamily="34" charset="-122"/>
          <a:ea typeface="Microsoft YaHei UI Light" panose="020B0502040204020203" pitchFamily="34" charset="-122"/>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icrosoft YaHei UI Light" panose="020B0502040204020203" pitchFamily="34" charset="-122"/>
          <a:ea typeface="Microsoft YaHei UI Light" panose="020B0502040204020203" pitchFamily="34" charset="-122"/>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icrosoft YaHei UI Light" panose="020B0502040204020203" pitchFamily="34" charset="-122"/>
          <a:ea typeface="Microsoft YaHei UI Light" panose="020B0502040204020203" pitchFamily="34" charset="-122"/>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icrosoft YaHei UI Light" panose="020B0502040204020203" pitchFamily="34" charset="-122"/>
          <a:ea typeface="Microsoft YaHei UI Light" panose="020B0502040204020203" pitchFamily="34" charset="-122"/>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Terry-Lin/VS2013Roadshow/"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image" Target="../media/image25.jpg"/><Relationship Id="rId1" Type="http://schemas.openxmlformats.org/officeDocument/2006/relationships/slideLayout" Target="../slideLayouts/slideLayout8.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9.xml"/><Relationship Id="rId4" Type="http://schemas.openxmlformats.org/officeDocument/2006/relationships/image" Target="../media/image39.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0.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hyperlink" Target="http://thinkpower.info/xamarin/cn/Article_01.aspx?idx=01" TargetMode="External"/><Relationship Id="rId2" Type="http://schemas.openxmlformats.org/officeDocument/2006/relationships/image" Target="../media/image45.png"/><Relationship Id="rId1" Type="http://schemas.openxmlformats.org/officeDocument/2006/relationships/slideLayout" Target="../slideLayouts/slideLayout19.xml"/><Relationship Id="rId4" Type="http://schemas.openxmlformats.org/officeDocument/2006/relationships/hyperlink" Target="http://docs.xamarin.com/"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wmf"/></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6542" y="5164137"/>
            <a:ext cx="7315200" cy="1830388"/>
          </a:xfrm>
        </p:spPr>
        <p:txBody>
          <a:bodyPr/>
          <a:lstStyle/>
          <a:p>
            <a:r>
              <a:rPr lang="en-US" dirty="0"/>
              <a:t>Terry Lin </a:t>
            </a:r>
            <a:r>
              <a:rPr lang="zh-TW" altLang="en-US" dirty="0"/>
              <a:t>林泰宏</a:t>
            </a:r>
          </a:p>
          <a:p>
            <a:r>
              <a:rPr lang="zh-TW" altLang="en-US" dirty="0"/>
              <a:t>昕力资讯 资深顾问</a:t>
            </a:r>
            <a:r>
              <a:rPr lang="en-US" dirty="0"/>
              <a:t>Terry.lin@thinkpower.com.tw</a:t>
            </a:r>
          </a:p>
          <a:p>
            <a:endParaRPr lang="en-US" dirty="0"/>
          </a:p>
        </p:txBody>
      </p:sp>
      <p:sp>
        <p:nvSpPr>
          <p:cNvPr id="3" name="Title 2"/>
          <p:cNvSpPr>
            <a:spLocks noGrp="1"/>
          </p:cNvSpPr>
          <p:nvPr>
            <p:ph type="title"/>
          </p:nvPr>
        </p:nvSpPr>
        <p:spPr>
          <a:xfrm>
            <a:off x="276542" y="4202315"/>
            <a:ext cx="7315200" cy="1837298"/>
          </a:xfrm>
        </p:spPr>
        <p:txBody>
          <a:bodyPr/>
          <a:lstStyle/>
          <a:p>
            <a:r>
              <a:rPr lang="zh-CN" altLang="en-US" dirty="0"/>
              <a:t>移动跨平台开发一步到位</a:t>
            </a:r>
            <a:endParaRPr lang="en-US" dirty="0"/>
          </a:p>
        </p:txBody>
      </p:sp>
    </p:spTree>
    <p:extLst>
      <p:ext uri="{BB962C8B-B14F-4D97-AF65-F5344CB8AC3E}">
        <p14:creationId xmlns:p14="http://schemas.microsoft.com/office/powerpoint/2010/main" val="1669460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標題 1"/>
          <p:cNvSpPr txBox="1">
            <a:spLocks/>
          </p:cNvSpPr>
          <p:nvPr/>
        </p:nvSpPr>
        <p:spPr>
          <a:xfrm>
            <a:off x="0" y="192685"/>
            <a:ext cx="7641411" cy="941171"/>
          </a:xfrm>
          <a:prstGeom prst="rect">
            <a:avLst/>
          </a:prstGeom>
        </p:spPr>
        <p:txBody>
          <a:bodyPr vert="horz" lIns="93260" tIns="46630" rIns="93260" bIns="4663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5400" b="1" spc="-102" dirty="0">
                <a:ln w="3175">
                  <a:noFill/>
                </a:ln>
                <a:solidFill>
                  <a:srgbClr val="000000"/>
                </a:solidFill>
                <a:latin typeface="微軟正黑體" panose="020B0604030504040204" pitchFamily="34" charset="-120"/>
                <a:ea typeface="微軟正黑體" panose="020B0604030504040204" pitchFamily="34" charset="-120"/>
                <a:cs typeface="Segoe UI" pitchFamily="34" charset="0"/>
              </a:rPr>
              <a:t>Mono Project</a:t>
            </a:r>
            <a:r>
              <a:rPr lang="zh-TW" altLang="en-US" sz="5400" b="1" spc="-102" dirty="0">
                <a:ln w="3175">
                  <a:noFill/>
                </a:ln>
                <a:solidFill>
                  <a:srgbClr val="000000"/>
                </a:solidFill>
                <a:latin typeface="微軟正黑體" panose="020B0604030504040204" pitchFamily="34" charset="-120"/>
                <a:ea typeface="微軟正黑體" panose="020B0604030504040204" pitchFamily="34" charset="-120"/>
                <a:cs typeface="Segoe UI" pitchFamily="34" charset="0"/>
              </a:rPr>
              <a:t> 的历史</a:t>
            </a:r>
          </a:p>
        </p:txBody>
      </p:sp>
      <p:sp>
        <p:nvSpPr>
          <p:cNvPr id="14" name="內容版面配置區 2"/>
          <p:cNvSpPr>
            <a:spLocks noGrp="1"/>
          </p:cNvSpPr>
          <p:nvPr>
            <p:ph idx="1"/>
          </p:nvPr>
        </p:nvSpPr>
        <p:spPr>
          <a:xfrm>
            <a:off x="522232" y="1440900"/>
            <a:ext cx="11163800" cy="5087916"/>
          </a:xfrm>
        </p:spPr>
        <p:txBody>
          <a:bodyPr>
            <a:normAutofit/>
          </a:bodyPr>
          <a:lstStyle/>
          <a:p>
            <a:pPr>
              <a:buFont typeface="Wingdings" pitchFamily="2" charset="2"/>
              <a:buChar char="Ø"/>
            </a:pPr>
            <a:r>
              <a:rPr lang="en-US" altLang="zh-TW" sz="3500" b="1" dirty="0">
                <a:solidFill>
                  <a:srgbClr val="000000"/>
                </a:solidFill>
              </a:rPr>
              <a:t>2001</a:t>
            </a:r>
            <a:r>
              <a:rPr lang="zh-TW" altLang="en-US" sz="3500" b="1" dirty="0">
                <a:solidFill>
                  <a:srgbClr val="000000"/>
                </a:solidFill>
              </a:rPr>
              <a:t> 年在</a:t>
            </a:r>
            <a:r>
              <a:rPr lang="en-US" altLang="zh-TW" sz="3500" b="1" dirty="0">
                <a:solidFill>
                  <a:srgbClr val="000000"/>
                </a:solidFill>
              </a:rPr>
              <a:t>O’Reilly conference</a:t>
            </a:r>
            <a:r>
              <a:rPr lang="zh-TW" altLang="en-US" sz="3500" b="1" dirty="0">
                <a:solidFill>
                  <a:srgbClr val="000000"/>
                </a:solidFill>
              </a:rPr>
              <a:t>发表</a:t>
            </a:r>
            <a:r>
              <a:rPr lang="en-US" altLang="zh-TW" sz="3500" b="1" dirty="0">
                <a:solidFill>
                  <a:srgbClr val="000000"/>
                </a:solidFill>
              </a:rPr>
              <a:t>Mono project</a:t>
            </a:r>
          </a:p>
          <a:p>
            <a:pPr>
              <a:buFont typeface="Wingdings" pitchFamily="2" charset="2"/>
              <a:buChar char="Ø"/>
            </a:pPr>
            <a:r>
              <a:rPr lang="en-US" altLang="zh-TW" sz="3500" b="1" dirty="0">
                <a:solidFill>
                  <a:srgbClr val="000000"/>
                </a:solidFill>
              </a:rPr>
              <a:t>2004 </a:t>
            </a:r>
            <a:r>
              <a:rPr lang="zh-TW" altLang="en-US" sz="3500" b="1" dirty="0">
                <a:solidFill>
                  <a:srgbClr val="000000"/>
                </a:solidFill>
              </a:rPr>
              <a:t>年发表</a:t>
            </a:r>
            <a:r>
              <a:rPr lang="en-US" altLang="zh-TW" sz="3500" b="1" dirty="0">
                <a:solidFill>
                  <a:srgbClr val="000000"/>
                </a:solidFill>
              </a:rPr>
              <a:t>C#</a:t>
            </a:r>
            <a:r>
              <a:rPr lang="zh-TW" altLang="en-US" sz="3500" b="1" dirty="0">
                <a:solidFill>
                  <a:srgbClr val="000000"/>
                </a:solidFill>
              </a:rPr>
              <a:t> </a:t>
            </a:r>
            <a:r>
              <a:rPr lang="en-US" altLang="zh-TW" sz="3500" b="1" dirty="0">
                <a:solidFill>
                  <a:srgbClr val="000000"/>
                </a:solidFill>
              </a:rPr>
              <a:t>1.0</a:t>
            </a:r>
            <a:r>
              <a:rPr lang="zh-TW" altLang="en-US" sz="3500" b="1" dirty="0">
                <a:solidFill>
                  <a:srgbClr val="000000"/>
                </a:solidFill>
              </a:rPr>
              <a:t> 支援</a:t>
            </a:r>
            <a:endParaRPr lang="en-US" altLang="zh-TW" sz="3500" b="1" dirty="0">
              <a:solidFill>
                <a:srgbClr val="000000"/>
              </a:solidFill>
            </a:endParaRPr>
          </a:p>
          <a:p>
            <a:pPr>
              <a:buFont typeface="Wingdings" pitchFamily="2" charset="2"/>
              <a:buChar char="Ø"/>
            </a:pPr>
            <a:r>
              <a:rPr lang="en-US" altLang="zh-TW" sz="3500" b="1" dirty="0">
                <a:solidFill>
                  <a:srgbClr val="000000"/>
                </a:solidFill>
              </a:rPr>
              <a:t>2006</a:t>
            </a:r>
            <a:r>
              <a:rPr lang="zh-TW" altLang="en-US" sz="3500" b="1" dirty="0">
                <a:solidFill>
                  <a:srgbClr val="000000"/>
                </a:solidFill>
              </a:rPr>
              <a:t> 年发表</a:t>
            </a:r>
            <a:r>
              <a:rPr lang="en-US" altLang="zh-TW" sz="3500" b="1" dirty="0">
                <a:solidFill>
                  <a:srgbClr val="000000"/>
                </a:solidFill>
              </a:rPr>
              <a:t>C#</a:t>
            </a:r>
            <a:r>
              <a:rPr lang="zh-TW" altLang="en-US" sz="3500" b="1" dirty="0">
                <a:solidFill>
                  <a:srgbClr val="000000"/>
                </a:solidFill>
              </a:rPr>
              <a:t> </a:t>
            </a:r>
            <a:r>
              <a:rPr lang="en-US" altLang="zh-TW" sz="3500" b="1" dirty="0">
                <a:solidFill>
                  <a:srgbClr val="000000"/>
                </a:solidFill>
              </a:rPr>
              <a:t>2.0</a:t>
            </a:r>
            <a:r>
              <a:rPr lang="zh-TW" altLang="en-US" sz="3500" b="1" dirty="0">
                <a:solidFill>
                  <a:srgbClr val="000000"/>
                </a:solidFill>
              </a:rPr>
              <a:t> 支援</a:t>
            </a:r>
            <a:endParaRPr lang="en-US" altLang="zh-TW" sz="3500" b="1" dirty="0">
              <a:solidFill>
                <a:srgbClr val="000000"/>
              </a:solidFill>
            </a:endParaRPr>
          </a:p>
          <a:p>
            <a:pPr>
              <a:buFont typeface="Wingdings" pitchFamily="2" charset="2"/>
              <a:buChar char="Ø"/>
            </a:pPr>
            <a:r>
              <a:rPr lang="en-US" altLang="zh-TW" sz="3500" b="1" dirty="0">
                <a:solidFill>
                  <a:srgbClr val="000000"/>
                </a:solidFill>
              </a:rPr>
              <a:t>2008</a:t>
            </a:r>
            <a:r>
              <a:rPr lang="zh-TW" altLang="en-US" sz="3500" b="1" dirty="0">
                <a:solidFill>
                  <a:srgbClr val="000000"/>
                </a:solidFill>
              </a:rPr>
              <a:t> 年发表</a:t>
            </a:r>
            <a:r>
              <a:rPr lang="en-US" altLang="zh-TW" sz="3500" b="1" dirty="0">
                <a:solidFill>
                  <a:srgbClr val="000000"/>
                </a:solidFill>
              </a:rPr>
              <a:t>C#</a:t>
            </a:r>
            <a:r>
              <a:rPr lang="zh-TW" altLang="en-US" sz="3500" b="1" dirty="0">
                <a:solidFill>
                  <a:srgbClr val="000000"/>
                </a:solidFill>
              </a:rPr>
              <a:t> </a:t>
            </a:r>
            <a:r>
              <a:rPr lang="en-US" altLang="zh-TW" sz="3500" b="1" dirty="0">
                <a:solidFill>
                  <a:srgbClr val="000000"/>
                </a:solidFill>
              </a:rPr>
              <a:t>3.0</a:t>
            </a:r>
            <a:r>
              <a:rPr lang="zh-TW" altLang="en-US" sz="3500" b="1" dirty="0">
                <a:solidFill>
                  <a:srgbClr val="000000"/>
                </a:solidFill>
              </a:rPr>
              <a:t> 支援</a:t>
            </a:r>
            <a:endParaRPr lang="en-US" altLang="zh-TW" sz="3500" b="1" dirty="0">
              <a:solidFill>
                <a:srgbClr val="000000"/>
              </a:solidFill>
            </a:endParaRPr>
          </a:p>
          <a:p>
            <a:pPr>
              <a:buFont typeface="Wingdings" pitchFamily="2" charset="2"/>
              <a:buChar char="Ø"/>
            </a:pPr>
            <a:r>
              <a:rPr lang="en-US" altLang="zh-TW" sz="3500" b="1" dirty="0">
                <a:solidFill>
                  <a:srgbClr val="000000"/>
                </a:solidFill>
              </a:rPr>
              <a:t>2009</a:t>
            </a:r>
            <a:r>
              <a:rPr lang="zh-TW" altLang="en-US" sz="3500" b="1" dirty="0">
                <a:solidFill>
                  <a:srgbClr val="000000"/>
                </a:solidFill>
              </a:rPr>
              <a:t> 年发表</a:t>
            </a:r>
            <a:r>
              <a:rPr lang="en-US" altLang="zh-TW" sz="3500" b="1" dirty="0" err="1">
                <a:solidFill>
                  <a:srgbClr val="000000"/>
                </a:solidFill>
              </a:rPr>
              <a:t>MonoTouch</a:t>
            </a:r>
            <a:r>
              <a:rPr lang="en-US" altLang="zh-TW" sz="3500" b="1" dirty="0">
                <a:solidFill>
                  <a:srgbClr val="000000"/>
                </a:solidFill>
              </a:rPr>
              <a:t>, </a:t>
            </a:r>
            <a:r>
              <a:rPr lang="zh-TW" altLang="en-US" sz="3500" b="1" dirty="0">
                <a:solidFill>
                  <a:srgbClr val="000000"/>
                </a:solidFill>
              </a:rPr>
              <a:t>支援</a:t>
            </a:r>
            <a:r>
              <a:rPr lang="en-US" altLang="zh-TW" sz="3500" b="1" dirty="0" err="1">
                <a:solidFill>
                  <a:srgbClr val="000000"/>
                </a:solidFill>
              </a:rPr>
              <a:t>iOS</a:t>
            </a:r>
            <a:endParaRPr lang="en-US" altLang="zh-TW" sz="3500" b="1" dirty="0">
              <a:solidFill>
                <a:srgbClr val="000000"/>
              </a:solidFill>
            </a:endParaRPr>
          </a:p>
          <a:p>
            <a:pPr>
              <a:buFont typeface="Wingdings" pitchFamily="2" charset="2"/>
              <a:buChar char="Ø"/>
            </a:pPr>
            <a:r>
              <a:rPr lang="en-US" altLang="zh-TW" sz="3500" b="1" dirty="0">
                <a:solidFill>
                  <a:srgbClr val="000000"/>
                </a:solidFill>
              </a:rPr>
              <a:t>2010</a:t>
            </a:r>
            <a:r>
              <a:rPr lang="zh-TW" altLang="en-US" sz="3500" b="1" dirty="0">
                <a:solidFill>
                  <a:srgbClr val="000000"/>
                </a:solidFill>
              </a:rPr>
              <a:t> 年发表</a:t>
            </a:r>
            <a:r>
              <a:rPr lang="en-US" altLang="zh-TW" sz="3500" b="1" dirty="0">
                <a:solidFill>
                  <a:srgbClr val="000000"/>
                </a:solidFill>
              </a:rPr>
              <a:t>C#</a:t>
            </a:r>
            <a:r>
              <a:rPr lang="zh-TW" altLang="en-US" sz="3500" b="1" dirty="0">
                <a:solidFill>
                  <a:srgbClr val="000000"/>
                </a:solidFill>
              </a:rPr>
              <a:t> </a:t>
            </a:r>
            <a:r>
              <a:rPr lang="en-US" altLang="zh-TW" sz="3500" b="1" dirty="0">
                <a:solidFill>
                  <a:srgbClr val="000000"/>
                </a:solidFill>
              </a:rPr>
              <a:t>4.0</a:t>
            </a:r>
            <a:r>
              <a:rPr lang="zh-TW" altLang="en-US" sz="3500" b="1" dirty="0">
                <a:solidFill>
                  <a:srgbClr val="000000"/>
                </a:solidFill>
              </a:rPr>
              <a:t> 支援</a:t>
            </a:r>
            <a:endParaRPr lang="en-US" altLang="zh-TW" sz="3500" b="1" dirty="0">
              <a:solidFill>
                <a:srgbClr val="000000"/>
              </a:solidFill>
            </a:endParaRPr>
          </a:p>
          <a:p>
            <a:pPr>
              <a:buFont typeface="Wingdings" pitchFamily="2" charset="2"/>
              <a:buChar char="Ø"/>
            </a:pPr>
            <a:r>
              <a:rPr lang="en-US" altLang="zh-TW" sz="3500" b="1" dirty="0">
                <a:solidFill>
                  <a:srgbClr val="000000"/>
                </a:solidFill>
              </a:rPr>
              <a:t>2011 </a:t>
            </a:r>
            <a:r>
              <a:rPr lang="zh-TW" altLang="en-US" sz="3500" b="1" dirty="0">
                <a:solidFill>
                  <a:srgbClr val="000000"/>
                </a:solidFill>
              </a:rPr>
              <a:t>年发表</a:t>
            </a:r>
            <a:r>
              <a:rPr lang="en-US" altLang="zh-TW" sz="3500" b="1" dirty="0">
                <a:solidFill>
                  <a:srgbClr val="000000"/>
                </a:solidFill>
              </a:rPr>
              <a:t>Mono for Android ,</a:t>
            </a:r>
            <a:r>
              <a:rPr lang="zh-TW" altLang="en-US" sz="3500" b="1" dirty="0">
                <a:solidFill>
                  <a:srgbClr val="000000"/>
                </a:solidFill>
              </a:rPr>
              <a:t> 支援</a:t>
            </a:r>
            <a:r>
              <a:rPr lang="en-US" altLang="zh-TW" sz="3500" b="1" dirty="0">
                <a:solidFill>
                  <a:srgbClr val="000000"/>
                </a:solidFill>
              </a:rPr>
              <a:t>Android</a:t>
            </a:r>
          </a:p>
          <a:p>
            <a:pPr>
              <a:buFont typeface="Wingdings" pitchFamily="2" charset="2"/>
              <a:buChar char="Ø"/>
            </a:pPr>
            <a:r>
              <a:rPr lang="en-US" altLang="zh-TW" sz="3500" b="1" dirty="0">
                <a:solidFill>
                  <a:srgbClr val="000000"/>
                </a:solidFill>
              </a:rPr>
              <a:t>2012</a:t>
            </a:r>
            <a:r>
              <a:rPr lang="zh-TW" altLang="en-US" sz="3500" b="1" dirty="0">
                <a:solidFill>
                  <a:srgbClr val="000000"/>
                </a:solidFill>
              </a:rPr>
              <a:t> 年发表</a:t>
            </a:r>
            <a:r>
              <a:rPr lang="en-US" altLang="zh-TW" sz="3500" b="1" dirty="0">
                <a:solidFill>
                  <a:srgbClr val="000000"/>
                </a:solidFill>
              </a:rPr>
              <a:t>C#</a:t>
            </a:r>
            <a:r>
              <a:rPr lang="zh-TW" altLang="en-US" sz="3500" b="1" dirty="0">
                <a:solidFill>
                  <a:srgbClr val="000000"/>
                </a:solidFill>
              </a:rPr>
              <a:t> </a:t>
            </a:r>
            <a:r>
              <a:rPr lang="en-US" altLang="zh-TW" sz="3500" b="1" dirty="0">
                <a:solidFill>
                  <a:srgbClr val="000000"/>
                </a:solidFill>
              </a:rPr>
              <a:t>5.0</a:t>
            </a:r>
            <a:r>
              <a:rPr lang="zh-TW" altLang="en-US" sz="3500" b="1" dirty="0">
                <a:solidFill>
                  <a:srgbClr val="000000"/>
                </a:solidFill>
              </a:rPr>
              <a:t> 支援</a:t>
            </a:r>
            <a:endParaRPr lang="en-US" altLang="zh-TW" sz="3500" b="1" dirty="0">
              <a:solidFill>
                <a:srgbClr val="000000"/>
              </a:solidFill>
            </a:endParaRPr>
          </a:p>
          <a:p>
            <a:pPr>
              <a:buFont typeface="Wingdings" pitchFamily="2" charset="2"/>
              <a:buChar char="Ø"/>
            </a:pPr>
            <a:endParaRPr lang="zh-TW" altLang="en-US" sz="2856" dirty="0">
              <a:solidFill>
                <a:srgbClr val="000000"/>
              </a:solidFill>
            </a:endParaRPr>
          </a:p>
        </p:txBody>
      </p:sp>
    </p:spTree>
    <p:extLst>
      <p:ext uri="{BB962C8B-B14F-4D97-AF65-F5344CB8AC3E}">
        <p14:creationId xmlns:p14="http://schemas.microsoft.com/office/powerpoint/2010/main" val="10092755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圖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8992" y="1217171"/>
            <a:ext cx="5160287" cy="20422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6" name="圖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83121" y="1290493"/>
            <a:ext cx="5536803" cy="1955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7" name="圖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8992" y="4442759"/>
            <a:ext cx="5024255" cy="24235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8" name="圖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82956" y="4561156"/>
            <a:ext cx="5236968" cy="229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文字方塊 9"/>
          <p:cNvSpPr txBox="1">
            <a:spLocks noChangeArrowheads="1"/>
          </p:cNvSpPr>
          <p:nvPr/>
        </p:nvSpPr>
        <p:spPr bwMode="auto">
          <a:xfrm>
            <a:off x="1702598" y="558164"/>
            <a:ext cx="4033185" cy="542399"/>
          </a:xfrm>
          <a:prstGeom prst="rect">
            <a:avLst/>
          </a:prstGeom>
          <a:noFill/>
          <a:ln>
            <a:noFill/>
          </a:ln>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defRPr/>
            </a:pPr>
            <a:r>
              <a:rPr lang="en-US" altLang="zh-TW" sz="2856" b="1" dirty="0">
                <a:solidFill>
                  <a:srgbClr val="000000"/>
                </a:solidFill>
                <a:latin typeface="微軟正黑體" pitchFamily="34" charset="-120"/>
                <a:ea typeface="微軟正黑體" pitchFamily="34" charset="-120"/>
              </a:rPr>
              <a:t>LINQ</a:t>
            </a:r>
            <a:endParaRPr lang="zh-TW" altLang="en-US" sz="2856" b="1" dirty="0">
              <a:solidFill>
                <a:srgbClr val="000000"/>
              </a:solidFill>
              <a:latin typeface="微軟正黑體" pitchFamily="34" charset="-120"/>
              <a:ea typeface="微軟正黑體" pitchFamily="34" charset="-120"/>
            </a:endParaRPr>
          </a:p>
        </p:txBody>
      </p:sp>
      <p:sp>
        <p:nvSpPr>
          <p:cNvPr id="21" name="文字方塊 16"/>
          <p:cNvSpPr txBox="1">
            <a:spLocks noChangeArrowheads="1"/>
          </p:cNvSpPr>
          <p:nvPr/>
        </p:nvSpPr>
        <p:spPr bwMode="auto">
          <a:xfrm>
            <a:off x="6526924" y="556544"/>
            <a:ext cx="4031566" cy="542399"/>
          </a:xfrm>
          <a:prstGeom prst="rect">
            <a:avLst/>
          </a:prstGeom>
          <a:noFill/>
          <a:ln>
            <a:noFill/>
          </a:ln>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defRPr/>
            </a:pPr>
            <a:r>
              <a:rPr lang="en-US" altLang="zh-TW" sz="2856" b="1" dirty="0">
                <a:solidFill>
                  <a:srgbClr val="000000"/>
                </a:solidFill>
                <a:latin typeface="微軟正黑體" pitchFamily="34" charset="-120"/>
                <a:ea typeface="微軟正黑體" pitchFamily="34" charset="-120"/>
              </a:rPr>
              <a:t>Easy XML parsing</a:t>
            </a:r>
            <a:endParaRPr lang="zh-TW" altLang="en-US" sz="2856" b="1" dirty="0">
              <a:solidFill>
                <a:srgbClr val="000000"/>
              </a:solidFill>
              <a:latin typeface="微軟正黑體" pitchFamily="34" charset="-120"/>
              <a:ea typeface="微軟正黑體" pitchFamily="34" charset="-120"/>
            </a:endParaRPr>
          </a:p>
        </p:txBody>
      </p:sp>
      <p:sp>
        <p:nvSpPr>
          <p:cNvPr id="22" name="文字方塊 17"/>
          <p:cNvSpPr txBox="1">
            <a:spLocks noChangeArrowheads="1"/>
          </p:cNvSpPr>
          <p:nvPr/>
        </p:nvSpPr>
        <p:spPr bwMode="auto">
          <a:xfrm>
            <a:off x="1702598" y="3900360"/>
            <a:ext cx="4269575" cy="542399"/>
          </a:xfrm>
          <a:prstGeom prst="rect">
            <a:avLst/>
          </a:prstGeom>
          <a:noFill/>
          <a:ln>
            <a:noFill/>
          </a:ln>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defRPr/>
            </a:pPr>
            <a:r>
              <a:rPr lang="en-US" altLang="zh-TW" sz="2856" b="1" dirty="0">
                <a:solidFill>
                  <a:srgbClr val="000000"/>
                </a:solidFill>
                <a:latin typeface="微軟正黑體" pitchFamily="34" charset="-120"/>
                <a:ea typeface="微軟正黑體" pitchFamily="34" charset="-120"/>
              </a:rPr>
              <a:t>Lambda</a:t>
            </a:r>
            <a:endParaRPr lang="zh-TW" altLang="en-US" sz="2856" b="1" dirty="0">
              <a:solidFill>
                <a:srgbClr val="000000"/>
              </a:solidFill>
              <a:latin typeface="微軟正黑體" pitchFamily="34" charset="-120"/>
              <a:ea typeface="微軟正黑體" pitchFamily="34" charset="-120"/>
            </a:endParaRPr>
          </a:p>
        </p:txBody>
      </p:sp>
      <p:sp>
        <p:nvSpPr>
          <p:cNvPr id="23" name="文字方塊 18"/>
          <p:cNvSpPr txBox="1">
            <a:spLocks noChangeArrowheads="1"/>
          </p:cNvSpPr>
          <p:nvPr/>
        </p:nvSpPr>
        <p:spPr bwMode="auto">
          <a:xfrm>
            <a:off x="6782956" y="3900360"/>
            <a:ext cx="4267956" cy="542399"/>
          </a:xfrm>
          <a:prstGeom prst="rect">
            <a:avLst/>
          </a:prstGeom>
          <a:noFill/>
          <a:ln>
            <a:noFill/>
          </a:ln>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defRPr/>
            </a:pPr>
            <a:r>
              <a:rPr lang="en-US" altLang="zh-TW" sz="2856" b="1" dirty="0">
                <a:solidFill>
                  <a:srgbClr val="000000"/>
                </a:solidFill>
                <a:latin typeface="微軟正黑體" pitchFamily="34" charset="-120"/>
                <a:ea typeface="微軟正黑體" pitchFamily="34" charset="-120"/>
              </a:rPr>
              <a:t>Parallel LINQ</a:t>
            </a:r>
            <a:endParaRPr lang="zh-TW" altLang="en-US" sz="2856" b="1" dirty="0">
              <a:solidFill>
                <a:srgbClr val="000000"/>
              </a:solidFill>
              <a:latin typeface="微軟正黑體" pitchFamily="34" charset="-120"/>
              <a:ea typeface="微軟正黑體" pitchFamily="34" charset="-120"/>
            </a:endParaRPr>
          </a:p>
        </p:txBody>
      </p:sp>
    </p:spTree>
    <p:extLst>
      <p:ext uri="{BB962C8B-B14F-4D97-AF65-F5344CB8AC3E}">
        <p14:creationId xmlns:p14="http://schemas.microsoft.com/office/powerpoint/2010/main" val="28185786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標題 1"/>
          <p:cNvSpPr>
            <a:spLocks noGrp="1"/>
          </p:cNvSpPr>
          <p:nvPr>
            <p:ph type="title"/>
          </p:nvPr>
        </p:nvSpPr>
        <p:spPr>
          <a:xfrm>
            <a:off x="260452" y="156398"/>
            <a:ext cx="6103772" cy="1020974"/>
          </a:xfrm>
        </p:spPr>
        <p:txBody>
          <a:bodyPr>
            <a:noAutofit/>
          </a:bodyPr>
          <a:lstStyle/>
          <a:p>
            <a:r>
              <a:rPr lang="en-US" altLang="zh-TW" b="1" dirty="0" err="1">
                <a:solidFill>
                  <a:srgbClr val="000000"/>
                </a:solidFill>
                <a:latin typeface="微軟正黑體" panose="020B0604030504040204" pitchFamily="34" charset="-120"/>
                <a:ea typeface="微軟正黑體" panose="020B0604030504040204" pitchFamily="34" charset="-120"/>
              </a:rPr>
              <a:t>Xamarin</a:t>
            </a:r>
            <a:r>
              <a:rPr lang="en-US" altLang="zh-TW" b="1" dirty="0">
                <a:solidFill>
                  <a:srgbClr val="000000"/>
                </a:solidFill>
                <a:latin typeface="微軟正黑體" panose="020B0604030504040204" pitchFamily="34" charset="-120"/>
                <a:ea typeface="微軟正黑體" panose="020B0604030504040204" pitchFamily="34" charset="-120"/>
              </a:rPr>
              <a:t> </a:t>
            </a:r>
            <a:r>
              <a:rPr lang="zh-TW" altLang="en-US" b="1" dirty="0">
                <a:solidFill>
                  <a:srgbClr val="000000"/>
                </a:solidFill>
                <a:latin typeface="微軟正黑體" panose="020B0604030504040204" pitchFamily="34" charset="-120"/>
                <a:ea typeface="微軟正黑體" panose="020B0604030504040204" pitchFamily="34" charset="-120"/>
              </a:rPr>
              <a:t>如何运作</a:t>
            </a:r>
            <a:r>
              <a:rPr lang="en-US" altLang="zh-TW" b="1" dirty="0">
                <a:solidFill>
                  <a:srgbClr val="000000"/>
                </a:solidFill>
                <a:latin typeface="微軟正黑體" panose="020B0604030504040204" pitchFamily="34" charset="-120"/>
                <a:ea typeface="微軟正黑體" panose="020B0604030504040204" pitchFamily="34" charset="-120"/>
              </a:rPr>
              <a:t>?</a:t>
            </a:r>
            <a:endParaRPr lang="zh-TW" altLang="en-US" b="1" dirty="0">
              <a:solidFill>
                <a:srgbClr val="000000"/>
              </a:solidFill>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260452" y="1308554"/>
            <a:ext cx="6711484" cy="5348278"/>
          </a:xfrm>
        </p:spPr>
        <p:txBody>
          <a:bodyPr>
            <a:noAutofit/>
          </a:bodyPr>
          <a:lstStyle/>
          <a:p>
            <a:pPr>
              <a:buFont typeface="Wingdings" pitchFamily="2" charset="2"/>
              <a:buChar char="Ø"/>
              <a:defRPr/>
            </a:pPr>
            <a:r>
              <a:rPr lang="zh-TW" altLang="en-US" sz="3200" b="1" dirty="0">
                <a:solidFill>
                  <a:srgbClr val="000000"/>
                </a:solidFill>
              </a:rPr>
              <a:t>针对</a:t>
            </a:r>
            <a:r>
              <a:rPr lang="en-US" altLang="zh-TW" sz="3200" b="1" dirty="0" err="1">
                <a:solidFill>
                  <a:srgbClr val="000000"/>
                </a:solidFill>
              </a:rPr>
              <a:t>iOS</a:t>
            </a:r>
            <a:r>
              <a:rPr lang="en-US" altLang="zh-TW" sz="3200" b="1" dirty="0">
                <a:solidFill>
                  <a:srgbClr val="000000"/>
                </a:solidFill>
              </a:rPr>
              <a:t> SDK </a:t>
            </a:r>
            <a:r>
              <a:rPr lang="zh-TW" altLang="en-US" sz="3200" b="1" dirty="0">
                <a:solidFill>
                  <a:srgbClr val="000000"/>
                </a:solidFill>
              </a:rPr>
              <a:t>及 </a:t>
            </a:r>
            <a:r>
              <a:rPr lang="en-US" altLang="zh-TW" sz="3200" b="1" dirty="0">
                <a:solidFill>
                  <a:srgbClr val="000000"/>
                </a:solidFill>
              </a:rPr>
              <a:t>Android SDK</a:t>
            </a:r>
            <a:r>
              <a:rPr lang="zh-TW" altLang="en-US" sz="3200" b="1" dirty="0">
                <a:solidFill>
                  <a:srgbClr val="000000"/>
                </a:solidFill>
              </a:rPr>
              <a:t>做一对一对应</a:t>
            </a:r>
            <a:r>
              <a:rPr lang="en-US" altLang="zh-TW" sz="3200" b="1" dirty="0">
                <a:solidFill>
                  <a:srgbClr val="000000"/>
                </a:solidFill>
              </a:rPr>
              <a:t/>
            </a:r>
            <a:br>
              <a:rPr lang="en-US" altLang="zh-TW" sz="3200" b="1" dirty="0">
                <a:solidFill>
                  <a:srgbClr val="000000"/>
                </a:solidFill>
              </a:rPr>
            </a:br>
            <a:endParaRPr lang="en-US" altLang="zh-TW" sz="3200" b="1" dirty="0">
              <a:solidFill>
                <a:srgbClr val="000000"/>
              </a:solidFill>
            </a:endParaRPr>
          </a:p>
          <a:p>
            <a:pPr>
              <a:buFont typeface="Wingdings" pitchFamily="2" charset="2"/>
              <a:buChar char="Ø"/>
              <a:defRPr/>
            </a:pPr>
            <a:r>
              <a:rPr lang="zh-TW" altLang="en-US" sz="3200" b="1" dirty="0">
                <a:solidFill>
                  <a:srgbClr val="000000"/>
                </a:solidFill>
              </a:rPr>
              <a:t>在</a:t>
            </a:r>
            <a:r>
              <a:rPr lang="en-US" altLang="zh-TW" sz="3200" b="1" dirty="0" err="1">
                <a:solidFill>
                  <a:srgbClr val="000000"/>
                </a:solidFill>
              </a:rPr>
              <a:t>iOS</a:t>
            </a:r>
            <a:r>
              <a:rPr lang="zh-TW" altLang="en-US" sz="3200" b="1" dirty="0">
                <a:solidFill>
                  <a:srgbClr val="000000"/>
                </a:solidFill>
              </a:rPr>
              <a:t>平台透过</a:t>
            </a:r>
            <a:r>
              <a:rPr lang="en-US" altLang="zh-TW" sz="3200" b="1" dirty="0">
                <a:solidFill>
                  <a:srgbClr val="000000"/>
                </a:solidFill>
              </a:rPr>
              <a:t>AOT</a:t>
            </a:r>
            <a:r>
              <a:rPr lang="zh-TW" altLang="en-US" sz="3200" b="1" dirty="0">
                <a:solidFill>
                  <a:srgbClr val="000000"/>
                </a:solidFill>
              </a:rPr>
              <a:t>编译直接编译为</a:t>
            </a:r>
            <a:r>
              <a:rPr lang="en-US" altLang="zh-TW" sz="3200" b="1" dirty="0">
                <a:solidFill>
                  <a:srgbClr val="000000"/>
                </a:solidFill>
              </a:rPr>
              <a:t>ARM</a:t>
            </a:r>
            <a:r>
              <a:rPr lang="zh-TW" altLang="en-US" sz="3200" b="1" dirty="0">
                <a:solidFill>
                  <a:srgbClr val="000000"/>
                </a:solidFill>
              </a:rPr>
              <a:t>机器码</a:t>
            </a:r>
            <a:r>
              <a:rPr lang="en-US" altLang="zh-TW" sz="3200" b="1" dirty="0">
                <a:solidFill>
                  <a:srgbClr val="000000"/>
                </a:solidFill>
              </a:rPr>
              <a:t/>
            </a:r>
            <a:br>
              <a:rPr lang="en-US" altLang="zh-TW" sz="3200" b="1" dirty="0">
                <a:solidFill>
                  <a:srgbClr val="000000"/>
                </a:solidFill>
              </a:rPr>
            </a:br>
            <a:endParaRPr lang="en-US" altLang="zh-TW" sz="3200" b="1" dirty="0">
              <a:solidFill>
                <a:srgbClr val="000000"/>
              </a:solidFill>
            </a:endParaRPr>
          </a:p>
          <a:p>
            <a:pPr>
              <a:buFont typeface="Wingdings" pitchFamily="2" charset="2"/>
              <a:buChar char="Ø"/>
              <a:defRPr/>
            </a:pPr>
            <a:r>
              <a:rPr lang="zh-TW" altLang="en-US" sz="3200" b="1" dirty="0">
                <a:solidFill>
                  <a:srgbClr val="000000"/>
                </a:solidFill>
              </a:rPr>
              <a:t>在</a:t>
            </a:r>
            <a:r>
              <a:rPr lang="en-US" altLang="zh-TW" sz="3200" b="1" dirty="0">
                <a:solidFill>
                  <a:srgbClr val="000000"/>
                </a:solidFill>
              </a:rPr>
              <a:t>Android</a:t>
            </a:r>
            <a:r>
              <a:rPr lang="zh-TW" altLang="en-US" sz="3200" b="1" dirty="0">
                <a:solidFill>
                  <a:srgbClr val="000000"/>
                </a:solidFill>
              </a:rPr>
              <a:t>平台透过</a:t>
            </a:r>
            <a:r>
              <a:rPr lang="en-US" altLang="zh-TW" sz="3200" b="1" dirty="0">
                <a:solidFill>
                  <a:srgbClr val="000000"/>
                </a:solidFill>
              </a:rPr>
              <a:t>JIT</a:t>
            </a:r>
            <a:r>
              <a:rPr lang="zh-TW" altLang="en-US" sz="3200" b="1" dirty="0">
                <a:solidFill>
                  <a:srgbClr val="000000"/>
                </a:solidFill>
              </a:rPr>
              <a:t>编译直接编译为</a:t>
            </a:r>
            <a:r>
              <a:rPr lang="en-US" altLang="zh-TW" sz="3200" b="1" dirty="0">
                <a:solidFill>
                  <a:srgbClr val="000000"/>
                </a:solidFill>
              </a:rPr>
              <a:t>ARM</a:t>
            </a:r>
            <a:r>
              <a:rPr lang="zh-TW" altLang="en-US" sz="3200" b="1" dirty="0">
                <a:solidFill>
                  <a:srgbClr val="000000"/>
                </a:solidFill>
              </a:rPr>
              <a:t>机器码</a:t>
            </a:r>
            <a:r>
              <a:rPr lang="en-US" altLang="zh-TW" sz="3200" b="1" dirty="0">
                <a:solidFill>
                  <a:srgbClr val="000000"/>
                </a:solidFill>
              </a:rPr>
              <a:t/>
            </a:r>
            <a:br>
              <a:rPr lang="en-US" altLang="zh-TW" sz="3200" b="1" dirty="0">
                <a:solidFill>
                  <a:srgbClr val="000000"/>
                </a:solidFill>
              </a:rPr>
            </a:br>
            <a:endParaRPr lang="en-US" altLang="zh-TW" sz="3200" b="1" dirty="0">
              <a:solidFill>
                <a:srgbClr val="000000"/>
              </a:solidFill>
            </a:endParaRPr>
          </a:p>
          <a:p>
            <a:pPr>
              <a:buFont typeface="Wingdings" pitchFamily="2" charset="2"/>
              <a:buChar char="Ø"/>
              <a:defRPr/>
            </a:pPr>
            <a:r>
              <a:rPr lang="zh-TW" altLang="en-US" sz="3200" b="1" dirty="0">
                <a:solidFill>
                  <a:srgbClr val="000000"/>
                </a:solidFill>
              </a:rPr>
              <a:t>透过良好的设计</a:t>
            </a:r>
            <a:r>
              <a:rPr lang="en-US" altLang="zh-TW" sz="3200" b="1" dirty="0">
                <a:solidFill>
                  <a:srgbClr val="000000"/>
                </a:solidFill>
              </a:rPr>
              <a:t>,</a:t>
            </a:r>
            <a:r>
              <a:rPr lang="zh-TW" altLang="en-US" sz="3200" b="1" dirty="0">
                <a:solidFill>
                  <a:srgbClr val="000000"/>
                </a:solidFill>
              </a:rPr>
              <a:t> 可以在不同平台共享程序代码</a:t>
            </a:r>
          </a:p>
          <a:p>
            <a:pPr>
              <a:defRPr/>
            </a:pPr>
            <a:endParaRPr lang="en-US" altLang="zh-TW" sz="2448" dirty="0">
              <a:solidFill>
                <a:srgbClr val="000000"/>
              </a:solidFill>
              <a:latin typeface="微軟正黑體" pitchFamily="34" charset="-120"/>
              <a:ea typeface="微軟正黑體" pitchFamily="34" charset="-120"/>
            </a:endParaRPr>
          </a:p>
          <a:p>
            <a:pPr>
              <a:defRPr/>
            </a:pPr>
            <a:endParaRPr lang="zh-TW" altLang="en-US" sz="2448" dirty="0">
              <a:solidFill>
                <a:srgbClr val="000000"/>
              </a:solidFill>
              <a:latin typeface="微軟正黑體" pitchFamily="34" charset="-120"/>
              <a:ea typeface="微軟正黑體" pitchFamily="34" charset="-120"/>
            </a:endParaRPr>
          </a:p>
        </p:txBody>
      </p:sp>
      <p:pic>
        <p:nvPicPr>
          <p:cNvPr id="15364" name="內容版面配置區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33488" y="1177372"/>
            <a:ext cx="4768960" cy="24350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5" name="圖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13538" y="3612421"/>
            <a:ext cx="4027358" cy="32516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69934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1"/>
          <p:cNvSpPr>
            <a:spLocks noGrp="1"/>
          </p:cNvSpPr>
          <p:nvPr>
            <p:ph type="title"/>
          </p:nvPr>
        </p:nvSpPr>
        <p:spPr>
          <a:xfrm>
            <a:off x="310896" y="286648"/>
            <a:ext cx="5596128" cy="951580"/>
          </a:xfrm>
        </p:spPr>
        <p:txBody>
          <a:bodyPr>
            <a:noAutofit/>
          </a:bodyPr>
          <a:lstStyle/>
          <a:p>
            <a:r>
              <a:rPr lang="en-US" altLang="zh-TW" b="1" dirty="0">
                <a:solidFill>
                  <a:srgbClr val="000000"/>
                </a:solidFill>
                <a:latin typeface="微軟正黑體" panose="020B0604030504040204" pitchFamily="34" charset="-120"/>
                <a:ea typeface="微軟正黑體" panose="020B0604030504040204" pitchFamily="34" charset="-120"/>
              </a:rPr>
              <a:t>Why Xamarin ?</a:t>
            </a:r>
            <a:endParaRPr lang="zh-TW" altLang="en-US" b="1" dirty="0">
              <a:solidFill>
                <a:srgbClr val="000000"/>
              </a:solidFill>
              <a:latin typeface="微軟正黑體" panose="020B0604030504040204" pitchFamily="34" charset="-120"/>
              <a:ea typeface="微軟正黑體" panose="020B0604030504040204" pitchFamily="34" charset="-120"/>
            </a:endParaRPr>
          </a:p>
        </p:txBody>
      </p:sp>
      <p:sp>
        <p:nvSpPr>
          <p:cNvPr id="16388" name="文字方塊 11"/>
          <p:cNvSpPr txBox="1">
            <a:spLocks noChangeArrowheads="1"/>
          </p:cNvSpPr>
          <p:nvPr/>
        </p:nvSpPr>
        <p:spPr bwMode="auto">
          <a:xfrm>
            <a:off x="128016" y="1485489"/>
            <a:ext cx="6858713" cy="36625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85750" indent="-285750"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ts val="1224"/>
              </a:spcBef>
              <a:spcAft>
                <a:spcPts val="1224"/>
              </a:spcAft>
              <a:buFont typeface="Wingdings" pitchFamily="2" charset="2"/>
              <a:buChar char="Ø"/>
            </a:pPr>
            <a:r>
              <a:rPr lang="zh-TW" altLang="en-US" sz="3200" b="1" dirty="0">
                <a:solidFill>
                  <a:srgbClr val="000000"/>
                </a:solidFill>
                <a:latin typeface="Microsoft YaHei UI Light" panose="020B0502040204020203" pitchFamily="34" charset="-122"/>
                <a:ea typeface="Microsoft YaHei UI Light" panose="020B0502040204020203" pitchFamily="34" charset="-122"/>
              </a:rPr>
              <a:t>任何在</a:t>
            </a:r>
            <a:r>
              <a:rPr lang="en-US" altLang="zh-TW" sz="3200" b="1" dirty="0">
                <a:solidFill>
                  <a:srgbClr val="000000"/>
                </a:solidFill>
                <a:latin typeface="Microsoft YaHei UI Light" panose="020B0502040204020203" pitchFamily="34" charset="-122"/>
                <a:ea typeface="Microsoft YaHei UI Light" panose="020B0502040204020203" pitchFamily="34" charset="-122"/>
              </a:rPr>
              <a:t>Objective-C </a:t>
            </a:r>
            <a:r>
              <a:rPr lang="zh-TW" altLang="en-US" sz="3200" b="1" dirty="0">
                <a:solidFill>
                  <a:srgbClr val="000000"/>
                </a:solidFill>
                <a:latin typeface="Microsoft YaHei UI Light" panose="020B0502040204020203" pitchFamily="34" charset="-122"/>
                <a:ea typeface="Microsoft YaHei UI Light" panose="020B0502040204020203" pitchFamily="34" charset="-122"/>
              </a:rPr>
              <a:t>及</a:t>
            </a:r>
            <a:r>
              <a:rPr lang="en-US" altLang="zh-TW" sz="3200" b="1" dirty="0">
                <a:solidFill>
                  <a:srgbClr val="000000"/>
                </a:solidFill>
                <a:latin typeface="Microsoft YaHei UI Light" panose="020B0502040204020203" pitchFamily="34" charset="-122"/>
                <a:ea typeface="Microsoft YaHei UI Light" panose="020B0502040204020203" pitchFamily="34" charset="-122"/>
              </a:rPr>
              <a:t> Java</a:t>
            </a:r>
            <a:r>
              <a:rPr lang="zh-TW" altLang="en-US" sz="3200" b="1" dirty="0">
                <a:solidFill>
                  <a:srgbClr val="000000"/>
                </a:solidFill>
                <a:latin typeface="Microsoft YaHei UI Light" panose="020B0502040204020203" pitchFamily="34" charset="-122"/>
                <a:ea typeface="Microsoft YaHei UI Light" panose="020B0502040204020203" pitchFamily="34" charset="-122"/>
              </a:rPr>
              <a:t>可以做的</a:t>
            </a:r>
            <a:r>
              <a:rPr lang="en-US" altLang="zh-TW" sz="3200" b="1" dirty="0">
                <a:solidFill>
                  <a:srgbClr val="000000"/>
                </a:solidFill>
                <a:latin typeface="Microsoft YaHei UI Light" panose="020B0502040204020203" pitchFamily="34" charset="-122"/>
                <a:ea typeface="Microsoft YaHei UI Light" panose="020B0502040204020203" pitchFamily="34" charset="-122"/>
              </a:rPr>
              <a:t>,</a:t>
            </a:r>
            <a:r>
              <a:rPr lang="zh-TW" altLang="en-US" sz="3200" b="1" dirty="0">
                <a:solidFill>
                  <a:srgbClr val="000000"/>
                </a:solidFill>
                <a:latin typeface="Microsoft YaHei UI Light" panose="020B0502040204020203" pitchFamily="34" charset="-122"/>
                <a:ea typeface="Microsoft YaHei UI Light" panose="020B0502040204020203" pitchFamily="34" charset="-122"/>
              </a:rPr>
              <a:t> 都可以在</a:t>
            </a:r>
            <a:r>
              <a:rPr lang="en-US" altLang="zh-TW" sz="3200" b="1" dirty="0">
                <a:solidFill>
                  <a:srgbClr val="000000"/>
                </a:solidFill>
                <a:latin typeface="Microsoft YaHei UI Light" panose="020B0502040204020203" pitchFamily="34" charset="-122"/>
                <a:ea typeface="Microsoft YaHei UI Light" panose="020B0502040204020203" pitchFamily="34" charset="-122"/>
              </a:rPr>
              <a:t>C#</a:t>
            </a:r>
            <a:r>
              <a:rPr lang="zh-TW" altLang="en-US" sz="3200" b="1" dirty="0">
                <a:solidFill>
                  <a:srgbClr val="000000"/>
                </a:solidFill>
                <a:latin typeface="Microsoft YaHei UI Light" panose="020B0502040204020203" pitchFamily="34" charset="-122"/>
                <a:ea typeface="Microsoft YaHei UI Light" panose="020B0502040204020203" pitchFamily="34" charset="-122"/>
              </a:rPr>
              <a:t>上编写</a:t>
            </a:r>
            <a:r>
              <a:rPr lang="en-US" altLang="zh-TW" sz="3200" b="1" dirty="0">
                <a:solidFill>
                  <a:srgbClr val="000000"/>
                </a:solidFill>
                <a:latin typeface="Microsoft YaHei UI Light" panose="020B0502040204020203" pitchFamily="34" charset="-122"/>
                <a:ea typeface="Microsoft YaHei UI Light" panose="020B0502040204020203" pitchFamily="34" charset="-122"/>
              </a:rPr>
              <a:t>.</a:t>
            </a:r>
          </a:p>
          <a:p>
            <a:pPr eaLnBrk="1" hangingPunct="1">
              <a:spcBef>
                <a:spcPts val="1224"/>
              </a:spcBef>
              <a:spcAft>
                <a:spcPts val="1224"/>
              </a:spcAft>
              <a:buFont typeface="Wingdings" pitchFamily="2" charset="2"/>
              <a:buChar char="Ø"/>
            </a:pPr>
            <a:r>
              <a:rPr lang="zh-TW" altLang="en-US" sz="3200" b="1" dirty="0">
                <a:solidFill>
                  <a:srgbClr val="000000"/>
                </a:solidFill>
                <a:latin typeface="Microsoft YaHei UI Light" panose="020B0502040204020203" pitchFamily="34" charset="-122"/>
                <a:ea typeface="Microsoft YaHei UI Light" panose="020B0502040204020203" pitchFamily="34" charset="-122"/>
              </a:rPr>
              <a:t>实时更新 </a:t>
            </a:r>
            <a:r>
              <a:rPr lang="en-US" altLang="zh-TW" sz="3200" b="1" dirty="0">
                <a:solidFill>
                  <a:srgbClr val="000000"/>
                </a:solidFill>
                <a:latin typeface="Microsoft YaHei UI Light" panose="020B0502040204020203" pitchFamily="34" charset="-122"/>
                <a:ea typeface="Microsoft YaHei UI Light" panose="020B0502040204020203" pitchFamily="34" charset="-122"/>
              </a:rPr>
              <a:t>–</a:t>
            </a:r>
            <a:r>
              <a:rPr lang="zh-TW" altLang="en-US" sz="3200" b="1" dirty="0">
                <a:solidFill>
                  <a:srgbClr val="000000"/>
                </a:solidFill>
                <a:latin typeface="Microsoft YaHei UI Light" panose="020B0502040204020203" pitchFamily="34" charset="-122"/>
                <a:ea typeface="Microsoft YaHei UI Light" panose="020B0502040204020203" pitchFamily="34" charset="-122"/>
              </a:rPr>
              <a:t> 与</a:t>
            </a:r>
            <a:r>
              <a:rPr lang="en-US" altLang="zh-TW" sz="3200" b="1" dirty="0">
                <a:solidFill>
                  <a:srgbClr val="000000"/>
                </a:solidFill>
                <a:latin typeface="Microsoft YaHei UI Light" panose="020B0502040204020203" pitchFamily="34" charset="-122"/>
                <a:ea typeface="Microsoft YaHei UI Light" panose="020B0502040204020203" pitchFamily="34" charset="-122"/>
              </a:rPr>
              <a:t>Apple</a:t>
            </a:r>
            <a:r>
              <a:rPr lang="zh-TW" altLang="en-US" sz="3200" b="1" dirty="0">
                <a:solidFill>
                  <a:srgbClr val="000000"/>
                </a:solidFill>
                <a:latin typeface="Microsoft YaHei UI Light" panose="020B0502040204020203" pitchFamily="34" charset="-122"/>
                <a:ea typeface="Microsoft YaHei UI Light" panose="020B0502040204020203" pitchFamily="34" charset="-122"/>
              </a:rPr>
              <a:t>同一天推出</a:t>
            </a:r>
            <a:r>
              <a:rPr lang="en-US" altLang="zh-TW" sz="3200" b="1" dirty="0" err="1">
                <a:solidFill>
                  <a:srgbClr val="000000"/>
                </a:solidFill>
                <a:latin typeface="Microsoft YaHei UI Light" panose="020B0502040204020203" pitchFamily="34" charset="-122"/>
                <a:ea typeface="Microsoft YaHei UI Light" panose="020B0502040204020203" pitchFamily="34" charset="-122"/>
              </a:rPr>
              <a:t>iOS</a:t>
            </a:r>
            <a:r>
              <a:rPr lang="en-US" altLang="zh-TW" sz="3200" b="1" dirty="0">
                <a:solidFill>
                  <a:srgbClr val="000000"/>
                </a:solidFill>
                <a:latin typeface="Microsoft YaHei UI Light" panose="020B0502040204020203" pitchFamily="34" charset="-122"/>
                <a:ea typeface="Microsoft YaHei UI Light" panose="020B0502040204020203" pitchFamily="34" charset="-122"/>
              </a:rPr>
              <a:t> SDK</a:t>
            </a:r>
            <a:r>
              <a:rPr lang="zh-TW" altLang="en-US" sz="3200" b="1" dirty="0">
                <a:solidFill>
                  <a:srgbClr val="000000"/>
                </a:solidFill>
                <a:latin typeface="Microsoft YaHei UI Light" panose="020B0502040204020203" pitchFamily="34" charset="-122"/>
                <a:ea typeface="Microsoft YaHei UI Light" panose="020B0502040204020203" pitchFamily="34" charset="-122"/>
              </a:rPr>
              <a:t>的对应版本</a:t>
            </a:r>
            <a:r>
              <a:rPr lang="en-US" altLang="zh-TW" sz="3200" b="1" dirty="0">
                <a:solidFill>
                  <a:srgbClr val="000000"/>
                </a:solidFill>
                <a:latin typeface="Microsoft YaHei UI Light" panose="020B0502040204020203" pitchFamily="34" charset="-122"/>
                <a:ea typeface="Microsoft YaHei UI Light" panose="020B0502040204020203" pitchFamily="34" charset="-122"/>
              </a:rPr>
              <a:t>.</a:t>
            </a:r>
          </a:p>
          <a:p>
            <a:pPr eaLnBrk="1" hangingPunct="1">
              <a:spcBef>
                <a:spcPts val="1224"/>
              </a:spcBef>
              <a:spcAft>
                <a:spcPts val="1224"/>
              </a:spcAft>
              <a:buFont typeface="Wingdings" pitchFamily="2" charset="2"/>
              <a:buChar char="Ø"/>
            </a:pPr>
            <a:r>
              <a:rPr lang="zh-TW" altLang="en-US" sz="3200" b="1" dirty="0">
                <a:solidFill>
                  <a:srgbClr val="000000"/>
                </a:solidFill>
                <a:latin typeface="Microsoft YaHei UI Light" panose="020B0502040204020203" pitchFamily="34" charset="-122"/>
                <a:ea typeface="Microsoft YaHei UI Light" panose="020B0502040204020203" pitchFamily="34" charset="-122"/>
              </a:rPr>
              <a:t>直接编译为原生的机器码</a:t>
            </a:r>
            <a:r>
              <a:rPr lang="en-US" altLang="zh-TW" sz="3200" b="1" dirty="0">
                <a:solidFill>
                  <a:srgbClr val="000000"/>
                </a:solidFill>
                <a:latin typeface="Microsoft YaHei UI Light" panose="020B0502040204020203" pitchFamily="34" charset="-122"/>
                <a:ea typeface="Microsoft YaHei UI Light" panose="020B0502040204020203" pitchFamily="34" charset="-122"/>
              </a:rPr>
              <a:t>,</a:t>
            </a:r>
            <a:r>
              <a:rPr lang="zh-TW" altLang="en-US" sz="3200" b="1" dirty="0">
                <a:solidFill>
                  <a:srgbClr val="000000"/>
                </a:solidFill>
                <a:latin typeface="Microsoft YaHei UI Light" panose="020B0502040204020203" pitchFamily="34" charset="-122"/>
                <a:ea typeface="Microsoft YaHei UI Light" panose="020B0502040204020203" pitchFamily="34" charset="-122"/>
              </a:rPr>
              <a:t>在执行时期有绝佳的效能表现</a:t>
            </a:r>
            <a:r>
              <a:rPr lang="en-US" altLang="zh-TW" sz="3200" b="1" dirty="0">
                <a:solidFill>
                  <a:srgbClr val="000000"/>
                </a:solidFill>
                <a:latin typeface="Microsoft YaHei UI Light" panose="020B0502040204020203" pitchFamily="34" charset="-122"/>
                <a:ea typeface="Microsoft YaHei UI Light" panose="020B0502040204020203" pitchFamily="34" charset="-122"/>
              </a:rPr>
              <a:t>.</a:t>
            </a:r>
          </a:p>
        </p:txBody>
      </p:sp>
      <p:pic>
        <p:nvPicPr>
          <p:cNvPr id="16389" name="圖片 13"/>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8617" y="4382594"/>
            <a:ext cx="4841792" cy="2273181"/>
          </a:xfrm>
          <a:prstGeom prst="rect">
            <a:avLst/>
          </a:prstGeom>
          <a:noFill/>
          <a:ln>
            <a:noFill/>
          </a:ln>
          <a:extLst/>
        </p:spPr>
      </p:pic>
      <p:sp>
        <p:nvSpPr>
          <p:cNvPr id="7" name="文字方塊 6"/>
          <p:cNvSpPr txBox="1"/>
          <p:nvPr/>
        </p:nvSpPr>
        <p:spPr>
          <a:xfrm>
            <a:off x="109728" y="5201851"/>
            <a:ext cx="6126480" cy="1077218"/>
          </a:xfrm>
          <a:prstGeom prst="rect">
            <a:avLst/>
          </a:prstGeom>
          <a:noFill/>
        </p:spPr>
        <p:txBody>
          <a:bodyPr wrap="square">
            <a:spAutoFit/>
          </a:bodyPr>
          <a:lstStyle/>
          <a:p>
            <a:pPr marL="275246" indent="-275246">
              <a:buFont typeface="Wingdings" pitchFamily="2" charset="2"/>
              <a:buChar char="Ø"/>
              <a:defRPr/>
            </a:pPr>
            <a:r>
              <a:rPr kumimoji="1" lang="zh-TW" altLang="en-US" sz="3200" b="1" dirty="0">
                <a:solidFill>
                  <a:srgbClr val="000000"/>
                </a:solidFill>
                <a:latin typeface="Microsoft YaHei UI Light" panose="020B0502040204020203" pitchFamily="34" charset="-122"/>
                <a:ea typeface="Microsoft YaHei UI Light" panose="020B0502040204020203" pitchFamily="34" charset="-122"/>
              </a:rPr>
              <a:t>与</a:t>
            </a:r>
            <a:r>
              <a:rPr kumimoji="1" lang="en-US" altLang="zh-TW" sz="3200" b="1" dirty="0">
                <a:solidFill>
                  <a:srgbClr val="000000"/>
                </a:solidFill>
                <a:latin typeface="Microsoft YaHei UI Light" panose="020B0502040204020203" pitchFamily="34" charset="-122"/>
                <a:ea typeface="Microsoft YaHei UI Light" panose="020B0502040204020203" pitchFamily="34" charset="-122"/>
              </a:rPr>
              <a:t>Visual</a:t>
            </a:r>
            <a:r>
              <a:rPr kumimoji="1" lang="zh-TW" altLang="en-US" sz="3200" b="1" dirty="0">
                <a:solidFill>
                  <a:srgbClr val="000000"/>
                </a:solidFill>
                <a:latin typeface="Microsoft YaHei UI Light" panose="020B0502040204020203" pitchFamily="34" charset="-122"/>
                <a:ea typeface="Microsoft YaHei UI Light" panose="020B0502040204020203" pitchFamily="34" charset="-122"/>
              </a:rPr>
              <a:t> </a:t>
            </a:r>
            <a:r>
              <a:rPr kumimoji="1" lang="en-US" altLang="zh-TW" sz="3200" b="1" dirty="0">
                <a:solidFill>
                  <a:srgbClr val="000000"/>
                </a:solidFill>
                <a:latin typeface="Microsoft YaHei UI Light" panose="020B0502040204020203" pitchFamily="34" charset="-122"/>
                <a:ea typeface="Microsoft YaHei UI Light" panose="020B0502040204020203" pitchFamily="34" charset="-122"/>
              </a:rPr>
              <a:t>Studio</a:t>
            </a:r>
            <a:r>
              <a:rPr kumimoji="1" lang="zh-TW" altLang="en-US" sz="3200" b="1" dirty="0">
                <a:solidFill>
                  <a:srgbClr val="000000"/>
                </a:solidFill>
                <a:latin typeface="Microsoft YaHei UI Light" panose="020B0502040204020203" pitchFamily="34" charset="-122"/>
                <a:ea typeface="Microsoft YaHei UI Light" panose="020B0502040204020203" pitchFamily="34" charset="-122"/>
              </a:rPr>
              <a:t> </a:t>
            </a:r>
            <a:r>
              <a:rPr kumimoji="1" lang="en-US" altLang="zh-TW" sz="3200" b="1" dirty="0">
                <a:solidFill>
                  <a:srgbClr val="000000"/>
                </a:solidFill>
                <a:latin typeface="Microsoft YaHei UI Light" panose="020B0502040204020203" pitchFamily="34" charset="-122"/>
                <a:ea typeface="Microsoft YaHei UI Light" panose="020B0502040204020203" pitchFamily="34" charset="-122"/>
              </a:rPr>
              <a:t>2010/2012/2013</a:t>
            </a:r>
            <a:r>
              <a:rPr kumimoji="1" lang="zh-TW" altLang="en-US" sz="3200" b="1" dirty="0">
                <a:solidFill>
                  <a:srgbClr val="000000"/>
                </a:solidFill>
                <a:latin typeface="Microsoft YaHei UI Light" panose="020B0502040204020203" pitchFamily="34" charset="-122"/>
                <a:ea typeface="Microsoft YaHei UI Light" panose="020B0502040204020203" pitchFamily="34" charset="-122"/>
              </a:rPr>
              <a:t>及</a:t>
            </a:r>
            <a:r>
              <a:rPr kumimoji="1" lang="en-US" altLang="zh-TW" sz="3200" b="1" dirty="0">
                <a:solidFill>
                  <a:srgbClr val="000000"/>
                </a:solidFill>
                <a:latin typeface="Microsoft YaHei UI Light" panose="020B0502040204020203" pitchFamily="34" charset="-122"/>
                <a:ea typeface="Microsoft YaHei UI Light" panose="020B0502040204020203" pitchFamily="34" charset="-122"/>
              </a:rPr>
              <a:t>TFS</a:t>
            </a:r>
            <a:r>
              <a:rPr kumimoji="1" lang="zh-TW" altLang="en-US" sz="3200" b="1" dirty="0">
                <a:solidFill>
                  <a:srgbClr val="000000"/>
                </a:solidFill>
                <a:latin typeface="Microsoft YaHei UI Light" panose="020B0502040204020203" pitchFamily="34" charset="-122"/>
                <a:ea typeface="Microsoft YaHei UI Light" panose="020B0502040204020203" pitchFamily="34" charset="-122"/>
              </a:rPr>
              <a:t>整合</a:t>
            </a:r>
            <a:r>
              <a:rPr kumimoji="1" lang="en-US" altLang="zh-TW" sz="3200" b="1" dirty="0" smtClean="0">
                <a:solidFill>
                  <a:srgbClr val="000000"/>
                </a:solidFill>
                <a:latin typeface="Microsoft YaHei UI Light" panose="020B0502040204020203" pitchFamily="34" charset="-122"/>
                <a:ea typeface="Microsoft YaHei UI Light" panose="020B0502040204020203" pitchFamily="34" charset="-122"/>
              </a:rPr>
              <a:t>.</a:t>
            </a:r>
            <a:endParaRPr kumimoji="1" lang="zh-TW" altLang="en-US" sz="3200" b="1" dirty="0">
              <a:solidFill>
                <a:srgbClr val="000000"/>
              </a:solidFill>
              <a:latin typeface="Microsoft YaHei UI Light" panose="020B0502040204020203" pitchFamily="34" charset="-122"/>
              <a:ea typeface="Microsoft YaHei UI Light" panose="020B0502040204020203" pitchFamily="34" charset="-122"/>
            </a:endParaRPr>
          </a:p>
        </p:txBody>
      </p:sp>
      <p:pic>
        <p:nvPicPr>
          <p:cNvPr id="6" name="media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246160" y="241885"/>
            <a:ext cx="5003928" cy="3753275"/>
          </a:xfrm>
        </p:spPr>
      </p:pic>
    </p:spTree>
    <p:extLst>
      <p:ext uri="{BB962C8B-B14F-4D97-AF65-F5344CB8AC3E}">
        <p14:creationId xmlns:p14="http://schemas.microsoft.com/office/powerpoint/2010/main" val="292928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38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638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md type="call" cmd="stop">
                                      <p:cBhvr>
                                        <p:cTn id="17" dur="1">
                                          <p:stCondLst>
                                            <p:cond delay="0"/>
                                          </p:stCondLst>
                                        </p:cTn>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showWhenStopped="0">
                <p:cTn id="18" fill="hold" display="0">
                  <p:stCondLst>
                    <p:cond delay="indefinite"/>
                  </p:stCondLst>
                </p:cTn>
                <p:tgtEl>
                  <p:spTgt spid="6"/>
                </p:tgtEl>
              </p:cMediaNode>
            </p:video>
          </p:childTnLst>
        </p:cTn>
      </p:par>
    </p:tnLst>
    <p:bldLst>
      <p:bldP spid="16388"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262450" y="1533499"/>
            <a:ext cx="11716190" cy="5217339"/>
          </a:xfrm>
          <a:prstGeom prst="rect">
            <a:avLst/>
          </a:prstGeom>
          <a:noFill/>
        </p:spPr>
        <p:txBody>
          <a:bodyPr wrap="square" rtlCol="0">
            <a:spAutoFit/>
          </a:bodyPr>
          <a:lstStyle/>
          <a:p>
            <a:pPr marL="349724" indent="-349724">
              <a:buFont typeface="Wingdings" pitchFamily="2" charset="2"/>
              <a:buChar char="Ø"/>
            </a:pPr>
            <a:r>
              <a:rPr lang="zh-TW" altLang="en-US" sz="3264" b="1" dirty="0" smtClean="0">
                <a:solidFill>
                  <a:srgbClr val="7F7F7F"/>
                </a:solidFill>
                <a:latin typeface="STKaiti"/>
                <a:ea typeface="微軟正黑體" pitchFamily="34" charset="-120"/>
              </a:rPr>
              <a:t>企业进行移动开发所面临的挑战</a:t>
            </a:r>
            <a:r>
              <a:rPr lang="en-US" altLang="zh-TW" sz="3264" b="1" dirty="0" smtClean="0">
                <a:solidFill>
                  <a:srgbClr val="7F7F7F"/>
                </a:solidFill>
                <a:latin typeface="STKaiti"/>
                <a:ea typeface="微軟正黑體" pitchFamily="34" charset="-120"/>
              </a:rPr>
              <a:t/>
            </a:r>
            <a:br>
              <a:rPr lang="en-US" altLang="zh-TW" sz="3264" b="1" dirty="0" smtClean="0">
                <a:solidFill>
                  <a:srgbClr val="7F7F7F"/>
                </a:solidFill>
                <a:latin typeface="STKaiti"/>
                <a:ea typeface="微軟正黑體" pitchFamily="34" charset="-120"/>
              </a:rPr>
            </a:br>
            <a:endParaRPr lang="en-US" altLang="zh-TW" sz="3264" b="1" dirty="0" smtClean="0">
              <a:solidFill>
                <a:srgbClr val="7F7F7F"/>
              </a:solidFill>
              <a:latin typeface="STKaiti"/>
              <a:ea typeface="微軟正黑體" pitchFamily="34" charset="-120"/>
            </a:endParaRPr>
          </a:p>
          <a:p>
            <a:pPr marL="349724" indent="-349724">
              <a:buFont typeface="Wingdings" pitchFamily="2" charset="2"/>
              <a:buChar char="Ø"/>
            </a:pPr>
            <a:r>
              <a:rPr lang="en-US" altLang="zh-TW" sz="3264" b="1" dirty="0" smtClean="0">
                <a:solidFill>
                  <a:srgbClr val="7F7F7F"/>
                </a:solidFill>
                <a:latin typeface="STKaiti"/>
                <a:ea typeface="微軟正黑體" pitchFamily="34" charset="-120"/>
              </a:rPr>
              <a:t>Xamarin </a:t>
            </a:r>
            <a:r>
              <a:rPr lang="zh-TW" altLang="en-US" sz="3264" b="1" dirty="0" smtClean="0">
                <a:solidFill>
                  <a:srgbClr val="7F7F7F"/>
                </a:solidFill>
                <a:latin typeface="STKaiti"/>
                <a:ea typeface="微軟正黑體" pitchFamily="34" charset="-120"/>
              </a:rPr>
              <a:t>简介</a:t>
            </a:r>
            <a:r>
              <a:rPr lang="en-US" altLang="zh-TW" sz="3264" b="1" dirty="0" smtClean="0">
                <a:solidFill>
                  <a:srgbClr val="7F7F7F"/>
                </a:solidFill>
                <a:latin typeface="STKaiti"/>
                <a:ea typeface="微軟正黑體" pitchFamily="34" charset="-120"/>
              </a:rPr>
              <a:t/>
            </a:r>
            <a:br>
              <a:rPr lang="en-US" altLang="zh-TW" sz="3264" b="1" dirty="0" smtClean="0">
                <a:solidFill>
                  <a:srgbClr val="7F7F7F"/>
                </a:solidFill>
                <a:latin typeface="STKaiti"/>
                <a:ea typeface="微軟正黑體" pitchFamily="34" charset="-120"/>
              </a:rPr>
            </a:br>
            <a:endParaRPr lang="en-US" altLang="zh-TW" sz="3264" b="1" dirty="0" smtClean="0">
              <a:solidFill>
                <a:srgbClr val="7F7F7F"/>
              </a:solidFill>
              <a:latin typeface="STKaiti"/>
              <a:ea typeface="微軟正黑體" pitchFamily="34" charset="-120"/>
            </a:endParaRPr>
          </a:p>
          <a:p>
            <a:pPr marL="349724" indent="-349724">
              <a:buFont typeface="Wingdings" pitchFamily="2" charset="2"/>
              <a:buChar char="Ø"/>
            </a:pPr>
            <a:r>
              <a:rPr lang="zh-TW" altLang="en-US" sz="3264" b="1" dirty="0" smtClean="0">
                <a:solidFill>
                  <a:srgbClr val="000000"/>
                </a:solidFill>
                <a:latin typeface="STKaiti"/>
                <a:ea typeface="微軟正黑體" pitchFamily="34" charset="-120"/>
              </a:rPr>
              <a:t>使用 </a:t>
            </a:r>
            <a:r>
              <a:rPr lang="en-US" altLang="zh-TW" sz="3264" b="1" dirty="0" smtClean="0">
                <a:solidFill>
                  <a:srgbClr val="000000"/>
                </a:solidFill>
                <a:latin typeface="STKaiti"/>
                <a:ea typeface="微軟正黑體" pitchFamily="34" charset="-120"/>
              </a:rPr>
              <a:t>C# </a:t>
            </a:r>
            <a:r>
              <a:rPr lang="zh-TW" altLang="en-US" sz="3264" b="1" dirty="0" smtClean="0">
                <a:solidFill>
                  <a:srgbClr val="000000"/>
                </a:solidFill>
                <a:latin typeface="STKaiti"/>
                <a:ea typeface="微軟正黑體" pitchFamily="34" charset="-120"/>
              </a:rPr>
              <a:t>开发 </a:t>
            </a:r>
            <a:r>
              <a:rPr lang="en-US" altLang="zh-TW" sz="3264" b="1" dirty="0" smtClean="0">
                <a:solidFill>
                  <a:srgbClr val="000000"/>
                </a:solidFill>
                <a:latin typeface="STKaiti"/>
                <a:ea typeface="微軟正黑體" pitchFamily="34" charset="-120"/>
              </a:rPr>
              <a:t>Android </a:t>
            </a:r>
            <a:r>
              <a:rPr lang="zh-TW" altLang="en-US" sz="3264" b="1" dirty="0" smtClean="0">
                <a:solidFill>
                  <a:srgbClr val="000000"/>
                </a:solidFill>
                <a:latin typeface="STKaiti"/>
                <a:ea typeface="微軟正黑體" pitchFamily="34" charset="-120"/>
              </a:rPr>
              <a:t>及 </a:t>
            </a:r>
            <a:r>
              <a:rPr lang="en-US" altLang="zh-TW" sz="3264" b="1" dirty="0" err="1" smtClean="0">
                <a:solidFill>
                  <a:srgbClr val="000000"/>
                </a:solidFill>
                <a:latin typeface="STKaiti"/>
                <a:ea typeface="微軟正黑體" pitchFamily="34" charset="-120"/>
              </a:rPr>
              <a:t>iOS</a:t>
            </a:r>
            <a:r>
              <a:rPr lang="en-US" altLang="zh-TW" sz="3264" b="1" dirty="0" smtClean="0">
                <a:solidFill>
                  <a:srgbClr val="000000"/>
                </a:solidFill>
                <a:latin typeface="STKaiti"/>
                <a:ea typeface="微軟正黑體" pitchFamily="34" charset="-120"/>
              </a:rPr>
              <a:t> Apps</a:t>
            </a:r>
            <a:br>
              <a:rPr lang="en-US" altLang="zh-TW" sz="3264" b="1" dirty="0" smtClean="0">
                <a:solidFill>
                  <a:srgbClr val="000000"/>
                </a:solidFill>
                <a:latin typeface="STKaiti"/>
                <a:ea typeface="微軟正黑體" pitchFamily="34" charset="-120"/>
              </a:rPr>
            </a:br>
            <a:endParaRPr lang="en-US" altLang="zh-TW" sz="3264" b="1" dirty="0" smtClean="0">
              <a:solidFill>
                <a:srgbClr val="000000"/>
              </a:solidFill>
              <a:latin typeface="STKaiti"/>
              <a:ea typeface="微軟正黑體" pitchFamily="34" charset="-120"/>
            </a:endParaRPr>
          </a:p>
          <a:p>
            <a:pPr marL="349724" indent="-349724">
              <a:buFont typeface="Wingdings" pitchFamily="2" charset="2"/>
              <a:buChar char="Ø"/>
            </a:pPr>
            <a:r>
              <a:rPr lang="zh-TW" altLang="en-US" sz="3264" b="1" dirty="0" smtClean="0">
                <a:solidFill>
                  <a:srgbClr val="7F7F7F"/>
                </a:solidFill>
                <a:latin typeface="STKaiti"/>
                <a:ea typeface="微軟正黑體" pitchFamily="34" charset="-120"/>
              </a:rPr>
              <a:t>移动跨平台开发的最佳实践</a:t>
            </a:r>
            <a:r>
              <a:rPr lang="en-US" altLang="zh-TW" sz="3264" b="1" dirty="0" smtClean="0">
                <a:solidFill>
                  <a:srgbClr val="7F7F7F"/>
                </a:solidFill>
                <a:latin typeface="STKaiti"/>
                <a:ea typeface="微軟正黑體" pitchFamily="34" charset="-120"/>
              </a:rPr>
              <a:t/>
            </a:r>
            <a:br>
              <a:rPr lang="en-US" altLang="zh-TW" sz="3264" b="1" dirty="0" smtClean="0">
                <a:solidFill>
                  <a:srgbClr val="7F7F7F"/>
                </a:solidFill>
                <a:latin typeface="STKaiti"/>
                <a:ea typeface="微軟正黑體" pitchFamily="34" charset="-120"/>
              </a:rPr>
            </a:br>
            <a:endParaRPr lang="en-US" altLang="zh-TW" sz="3264" b="1" dirty="0" smtClean="0">
              <a:solidFill>
                <a:srgbClr val="7F7F7F"/>
              </a:solidFill>
              <a:latin typeface="STKaiti"/>
              <a:ea typeface="微軟正黑體" pitchFamily="34" charset="-120"/>
            </a:endParaRPr>
          </a:p>
          <a:p>
            <a:pPr marL="349724" indent="-349724">
              <a:buFont typeface="Wingdings" pitchFamily="2" charset="2"/>
              <a:buChar char="Ø"/>
            </a:pPr>
            <a:r>
              <a:rPr lang="en-US" altLang="zh-TW" sz="3264" b="1" dirty="0" smtClean="0">
                <a:solidFill>
                  <a:srgbClr val="7F7F7F"/>
                </a:solidFill>
                <a:latin typeface="微軟正黑體" panose="020B0604030504040204" pitchFamily="34" charset="-120"/>
                <a:ea typeface="微軟正黑體" panose="020B0604030504040204" pitchFamily="34" charset="-120"/>
              </a:rPr>
              <a:t>Test Cloud </a:t>
            </a:r>
            <a:r>
              <a:rPr lang="zh-TW" altLang="en-US" sz="3264" b="1" dirty="0" smtClean="0">
                <a:solidFill>
                  <a:srgbClr val="7F7F7F"/>
                </a:solidFill>
                <a:latin typeface="微軟正黑體" panose="020B0604030504040204" pitchFamily="34" charset="-120"/>
                <a:ea typeface="微軟正黑體" panose="020B0604030504040204" pitchFamily="34" charset="-120"/>
              </a:rPr>
              <a:t>簡介</a:t>
            </a:r>
          </a:p>
          <a:p>
            <a:pPr marL="349724" indent="-349724">
              <a:buFont typeface="Wingdings" pitchFamily="2" charset="2"/>
              <a:buChar char="Ø"/>
            </a:pPr>
            <a:endParaRPr lang="zh-TW" altLang="en-US" sz="3264" dirty="0">
              <a:solidFill>
                <a:srgbClr val="000000"/>
              </a:solidFill>
              <a:latin typeface="STKaiti"/>
              <a:ea typeface="微軟正黑體" pitchFamily="34" charset="-120"/>
            </a:endParaRPr>
          </a:p>
        </p:txBody>
      </p:sp>
      <p:sp>
        <p:nvSpPr>
          <p:cNvPr id="8" name="標題 2"/>
          <p:cNvSpPr txBox="1">
            <a:spLocks/>
          </p:cNvSpPr>
          <p:nvPr/>
        </p:nvSpPr>
        <p:spPr>
          <a:xfrm>
            <a:off x="427042" y="374525"/>
            <a:ext cx="11889564" cy="917575"/>
          </a:xfrm>
          <a:prstGeom prst="rect">
            <a:avLst/>
          </a:prstGeom>
        </p:spPr>
        <p:txBody>
          <a:bodyPr vert="horz" wrap="square" lIns="146260" tIns="91413" rIns="146260" bIns="91413" rtlCol="0" anchor="t">
            <a:noAutofit/>
          </a:bodyPr>
          <a:lst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微软雅黑" panose="020B0503020204020204" pitchFamily="34" charset="-122"/>
                <a:ea typeface="微软雅黑" panose="020B0503020204020204" pitchFamily="34" charset="-122"/>
                <a:cs typeface="Segoe UI" pitchFamily="34" charset="0"/>
              </a:defRPr>
            </a:lvl1pPr>
          </a:lstStyle>
          <a:p>
            <a:pPr algn="ctr"/>
            <a:r>
              <a:rPr lang="en-US" altLang="zh-TW" b="1" dirty="0">
                <a:solidFill>
                  <a:srgbClr val="000000"/>
                </a:solidFill>
                <a:latin typeface="Segoe UI Semibold" panose="020B0702040204020203" pitchFamily="34" charset="0"/>
                <a:cs typeface="Segoe UI Semibold" panose="020B0702040204020203" pitchFamily="34" charset="0"/>
              </a:rPr>
              <a:t>Agenda</a:t>
            </a:r>
          </a:p>
        </p:txBody>
      </p:sp>
      <p:sp>
        <p:nvSpPr>
          <p:cNvPr id="4" name="文字方塊 3"/>
          <p:cNvSpPr txBox="1"/>
          <p:nvPr/>
        </p:nvSpPr>
        <p:spPr>
          <a:xfrm>
            <a:off x="995970" y="2668559"/>
            <a:ext cx="10249149" cy="2260299"/>
          </a:xfrm>
          <a:prstGeom prst="rect">
            <a:avLst/>
          </a:prstGeom>
          <a:noFill/>
        </p:spPr>
        <p:txBody>
          <a:bodyPr wrap="square" rtlCol="0">
            <a:spAutoFit/>
          </a:bodyPr>
          <a:lstStyle/>
          <a:p>
            <a:r>
              <a:rPr lang="zh-TW" altLang="en-US" sz="4488" b="1" dirty="0">
                <a:solidFill>
                  <a:srgbClr val="000000"/>
                </a:solidFill>
              </a:rPr>
              <a:t>所有代码都在 ： </a:t>
            </a:r>
            <a:r>
              <a:rPr lang="en-US" altLang="zh-TW" sz="4800" b="1" dirty="0" smtClean="0">
                <a:solidFill>
                  <a:srgbClr val="000000"/>
                </a:solidFill>
                <a:hlinkClick r:id="rId2"/>
              </a:rPr>
              <a:t>https</a:t>
            </a:r>
            <a:r>
              <a:rPr lang="en-US" altLang="zh-TW" sz="4800" b="1" dirty="0">
                <a:solidFill>
                  <a:srgbClr val="000000"/>
                </a:solidFill>
                <a:hlinkClick r:id="rId2"/>
              </a:rPr>
              <a:t>://github.com/Terry-Lin/VS2013Roadshow/</a:t>
            </a:r>
            <a:endParaRPr lang="zh-TW" altLang="en-US" sz="4488" b="1" dirty="0">
              <a:solidFill>
                <a:srgbClr val="000000"/>
              </a:solidFill>
            </a:endParaRPr>
          </a:p>
        </p:txBody>
      </p:sp>
    </p:spTree>
    <p:extLst>
      <p:ext uri="{BB962C8B-B14F-4D97-AF65-F5344CB8AC3E}">
        <p14:creationId xmlns:p14="http://schemas.microsoft.com/office/powerpoint/2010/main" val="1626359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369890" y="213996"/>
            <a:ext cx="5720013" cy="76174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lang="zh-TW" altLang="en-US" b="1" spc="-102" dirty="0">
                <a:solidFill>
                  <a:srgbClr val="000000"/>
                </a:solidFill>
                <a:latin typeface="微軟正黑體" panose="020B0604030504040204" pitchFamily="34" charset="-120"/>
                <a:ea typeface="微軟正黑體" panose="020B0604030504040204" pitchFamily="34" charset="-120"/>
                <a:cs typeface="Segoe UI" pitchFamily="34" charset="0"/>
              </a:rPr>
              <a:t>存取</a:t>
            </a:r>
            <a:r>
              <a:rPr lang="en-US" altLang="zh-TW" b="1" spc="-102" dirty="0">
                <a:solidFill>
                  <a:srgbClr val="000000"/>
                </a:solidFill>
                <a:latin typeface="微軟正黑體" panose="020B0604030504040204" pitchFamily="34" charset="-120"/>
                <a:ea typeface="微軟正黑體" panose="020B0604030504040204" pitchFamily="34" charset="-120"/>
                <a:cs typeface="Segoe UI" pitchFamily="34" charset="0"/>
              </a:rPr>
              <a:t>Web Service</a:t>
            </a:r>
          </a:p>
        </p:txBody>
      </p:sp>
      <p:sp>
        <p:nvSpPr>
          <p:cNvPr id="5" name="文字方塊 4"/>
          <p:cNvSpPr txBox="1"/>
          <p:nvPr/>
        </p:nvSpPr>
        <p:spPr>
          <a:xfrm>
            <a:off x="880796" y="1669637"/>
            <a:ext cx="3581475" cy="584775"/>
          </a:xfrm>
          <a:prstGeom prst="rect">
            <a:avLst/>
          </a:prstGeom>
          <a:noFill/>
        </p:spPr>
        <p:txBody>
          <a:bodyPr wrap="square" rtlCol="0">
            <a:spAutoFit/>
          </a:bodyPr>
          <a:lstStyle/>
          <a:p>
            <a:pPr marL="218636" indent="-218636">
              <a:buFont typeface="Wingdings" pitchFamily="2" charset="2"/>
              <a:buChar char="Ø"/>
            </a:pPr>
            <a:r>
              <a:rPr lang="en-US" altLang="zh-TW" sz="3200" b="1" dirty="0">
                <a:solidFill>
                  <a:srgbClr val="000000"/>
                </a:solidFill>
                <a:latin typeface="Microsoft YaHei UI Light" panose="020B0502040204020203" pitchFamily="34" charset="-122"/>
                <a:ea typeface="Microsoft YaHei UI Light" panose="020B0502040204020203" pitchFamily="34" charset="-122"/>
              </a:rPr>
              <a:t>.NET</a:t>
            </a:r>
            <a:r>
              <a:rPr lang="zh-TW" altLang="en-US" sz="3200" b="1" dirty="0">
                <a:solidFill>
                  <a:srgbClr val="000000"/>
                </a:solidFill>
                <a:latin typeface="Microsoft YaHei UI Light" panose="020B0502040204020203" pitchFamily="34" charset="-122"/>
                <a:ea typeface="Microsoft YaHei UI Light" panose="020B0502040204020203" pitchFamily="34" charset="-122"/>
              </a:rPr>
              <a:t> </a:t>
            </a:r>
            <a:r>
              <a:rPr lang="en-US" altLang="zh-TW" sz="3200" b="1" dirty="0">
                <a:solidFill>
                  <a:srgbClr val="000000"/>
                </a:solidFill>
                <a:latin typeface="Microsoft YaHei UI Light" panose="020B0502040204020203" pitchFamily="34" charset="-122"/>
                <a:ea typeface="Microsoft YaHei UI Light" panose="020B0502040204020203" pitchFamily="34" charset="-122"/>
              </a:rPr>
              <a:t>2.0 SOAP</a:t>
            </a:r>
          </a:p>
        </p:txBody>
      </p:sp>
      <p:sp>
        <p:nvSpPr>
          <p:cNvPr id="6" name="文字方塊 5"/>
          <p:cNvSpPr txBox="1"/>
          <p:nvPr/>
        </p:nvSpPr>
        <p:spPr>
          <a:xfrm>
            <a:off x="880796" y="4626508"/>
            <a:ext cx="3260894" cy="1077218"/>
          </a:xfrm>
          <a:prstGeom prst="rect">
            <a:avLst/>
          </a:prstGeom>
          <a:noFill/>
        </p:spPr>
        <p:txBody>
          <a:bodyPr wrap="square" rtlCol="0">
            <a:spAutoFit/>
          </a:bodyPr>
          <a:lstStyle/>
          <a:p>
            <a:pPr marL="218636" indent="-218636">
              <a:buFont typeface="Wingdings" pitchFamily="2" charset="2"/>
              <a:buChar char="Ø"/>
            </a:pPr>
            <a:r>
              <a:rPr lang="en-US" altLang="zh-TW" sz="3200" b="1" dirty="0">
                <a:solidFill>
                  <a:srgbClr val="000000"/>
                </a:solidFill>
                <a:latin typeface="Microsoft YaHei UI Light" panose="020B0502040204020203" pitchFamily="34" charset="-122"/>
                <a:ea typeface="Microsoft YaHei UI Light" panose="020B0502040204020203" pitchFamily="34" charset="-122"/>
              </a:rPr>
              <a:t>WCF/ RESTFUL</a:t>
            </a:r>
          </a:p>
        </p:txBody>
      </p:sp>
      <p:pic>
        <p:nvPicPr>
          <p:cNvPr id="7" name="Picture 2" descr="C:\Users\Taihl\Pictures\snap0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0704" y="1220575"/>
            <a:ext cx="5616415" cy="2271043"/>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C:\Users\Taihl\Pictures\snap0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0703" y="3993064"/>
            <a:ext cx="5616415" cy="227159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72386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文本占位符 3"/>
          <p:cNvSpPr>
            <a:spLocks noGrp="1"/>
          </p:cNvSpPr>
          <p:nvPr>
            <p:ph type="body" sz="quarter" idx="10"/>
          </p:nvPr>
        </p:nvSpPr>
        <p:spPr>
          <a:xfrm>
            <a:off x="274637" y="3245779"/>
            <a:ext cx="5602379" cy="932508"/>
          </a:xfrm>
        </p:spPr>
        <p:txBody>
          <a:bodyPr/>
          <a:lstStyle/>
          <a:p>
            <a:r>
              <a:rPr lang="en-US" altLang="zh-CN" sz="5400" b="1" dirty="0" smtClean="0"/>
              <a:t>Web Service</a:t>
            </a:r>
            <a:endParaRPr lang="en-US" altLang="zh-CN" sz="5400" b="1" dirty="0"/>
          </a:p>
        </p:txBody>
      </p:sp>
    </p:spTree>
    <p:extLst>
      <p:ext uri="{BB962C8B-B14F-4D97-AF65-F5344CB8AC3E}">
        <p14:creationId xmlns:p14="http://schemas.microsoft.com/office/powerpoint/2010/main" val="144093174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421579" y="64013"/>
            <a:ext cx="4089952" cy="973967"/>
          </a:xfrm>
          <a:prstGeom prst="rect">
            <a:avLst/>
          </a:prstGeom>
          <a:noFill/>
        </p:spPr>
        <p:txBody>
          <a:bodyPr wrap="square" lIns="139927" tIns="111942" rIns="139927" bIns="111942" rtlCol="0">
            <a:spAutoFit/>
          </a:bodyPr>
          <a:lstStyle/>
          <a:p>
            <a:pPr>
              <a:lnSpc>
                <a:spcPct val="90000"/>
              </a:lnSpc>
              <a:spcAft>
                <a:spcPts val="459"/>
              </a:spcAft>
            </a:pPr>
            <a:r>
              <a:rPr lang="zh-TW" altLang="en-US" sz="5400" b="1" spc="-102" dirty="0">
                <a:ln w="3175">
                  <a:noFill/>
                </a:ln>
                <a:solidFill>
                  <a:srgbClr val="68ADFF"/>
                </a:solidFill>
                <a:latin typeface="微軟正黑體" panose="020B0604030504040204" pitchFamily="34" charset="-120"/>
                <a:ea typeface="微軟正黑體" panose="020B0604030504040204" pitchFamily="34" charset="-120"/>
                <a:cs typeface="Segoe UI" pitchFamily="34" charset="0"/>
              </a:rPr>
              <a:t>图表组件</a:t>
            </a:r>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7376" y="1323954"/>
            <a:ext cx="3294599" cy="1651423"/>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579" y="4454388"/>
            <a:ext cx="3259687" cy="1615713"/>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1391" y="4454388"/>
            <a:ext cx="3230584" cy="1593880"/>
          </a:xfrm>
          <a:prstGeom prst="rect">
            <a:avLst/>
          </a:prstGeom>
        </p:spPr>
      </p:pic>
      <p:pic>
        <p:nvPicPr>
          <p:cNvPr id="10" name="圖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569" y="4425267"/>
            <a:ext cx="3216031" cy="1604796"/>
          </a:xfrm>
          <a:prstGeom prst="rect">
            <a:avLst/>
          </a:prstGeom>
        </p:spPr>
      </p:pic>
      <p:sp>
        <p:nvSpPr>
          <p:cNvPr id="11" name="文字方塊 10"/>
          <p:cNvSpPr txBox="1"/>
          <p:nvPr/>
        </p:nvSpPr>
        <p:spPr>
          <a:xfrm>
            <a:off x="1510065" y="3057005"/>
            <a:ext cx="1481030" cy="621050"/>
          </a:xfrm>
          <a:prstGeom prst="rect">
            <a:avLst/>
          </a:prstGeom>
          <a:noFill/>
        </p:spPr>
        <p:txBody>
          <a:bodyPr wrap="square" lIns="139927" tIns="111942" rIns="139927" bIns="111942" rtlCol="0">
            <a:spAutoFit/>
          </a:bodyPr>
          <a:lstStyle/>
          <a:p>
            <a:pPr>
              <a:lnSpc>
                <a:spcPct val="90000"/>
              </a:lnSpc>
              <a:spcAft>
                <a:spcPts val="459"/>
              </a:spcAft>
            </a:pPr>
            <a:r>
              <a:rPr lang="en-US" altLang="zh-TW" sz="2800" dirty="0"/>
              <a:t>Bubble</a:t>
            </a:r>
            <a:endParaRPr lang="zh-TW" altLang="en-US" sz="2800" dirty="0" err="1">
              <a:gradFill>
                <a:gsLst>
                  <a:gs pos="2917">
                    <a:schemeClr val="tx1"/>
                  </a:gs>
                  <a:gs pos="30000">
                    <a:schemeClr val="tx1"/>
                  </a:gs>
                </a:gsLst>
                <a:lin ang="5400000" scaled="0"/>
              </a:gradFill>
            </a:endParaRPr>
          </a:p>
        </p:txBody>
      </p:sp>
      <p:sp>
        <p:nvSpPr>
          <p:cNvPr id="12" name="文字方塊 11"/>
          <p:cNvSpPr txBox="1"/>
          <p:nvPr/>
        </p:nvSpPr>
        <p:spPr>
          <a:xfrm>
            <a:off x="5760233" y="3031973"/>
            <a:ext cx="1481030" cy="621050"/>
          </a:xfrm>
          <a:prstGeom prst="rect">
            <a:avLst/>
          </a:prstGeom>
          <a:noFill/>
        </p:spPr>
        <p:txBody>
          <a:bodyPr wrap="square" lIns="139927" tIns="111942" rIns="139927" bIns="111942" rtlCol="0">
            <a:spAutoFit/>
          </a:bodyPr>
          <a:lstStyle/>
          <a:p>
            <a:pPr>
              <a:lnSpc>
                <a:spcPct val="90000"/>
              </a:lnSpc>
              <a:spcAft>
                <a:spcPts val="459"/>
              </a:spcAft>
            </a:pPr>
            <a:r>
              <a:rPr lang="en-US" altLang="zh-TW" sz="2800" dirty="0"/>
              <a:t>Radar</a:t>
            </a:r>
            <a:endParaRPr lang="zh-TW" altLang="en-US" sz="2800" dirty="0" err="1">
              <a:gradFill>
                <a:gsLst>
                  <a:gs pos="2917">
                    <a:schemeClr val="tx1"/>
                  </a:gs>
                  <a:gs pos="30000">
                    <a:schemeClr val="tx1"/>
                  </a:gs>
                </a:gsLst>
                <a:lin ang="5400000" scaled="0"/>
              </a:gradFill>
            </a:endParaRPr>
          </a:p>
        </p:txBody>
      </p:sp>
      <p:sp>
        <p:nvSpPr>
          <p:cNvPr id="13" name="文字方塊 12"/>
          <p:cNvSpPr txBox="1"/>
          <p:nvPr/>
        </p:nvSpPr>
        <p:spPr>
          <a:xfrm>
            <a:off x="9627352" y="3141443"/>
            <a:ext cx="1481030" cy="621050"/>
          </a:xfrm>
          <a:prstGeom prst="rect">
            <a:avLst/>
          </a:prstGeom>
          <a:noFill/>
        </p:spPr>
        <p:txBody>
          <a:bodyPr wrap="square" lIns="139927" tIns="111942" rIns="139927" bIns="111942" rtlCol="0">
            <a:spAutoFit/>
          </a:bodyPr>
          <a:lstStyle/>
          <a:p>
            <a:pPr>
              <a:lnSpc>
                <a:spcPct val="90000"/>
              </a:lnSpc>
              <a:spcAft>
                <a:spcPts val="459"/>
              </a:spcAft>
            </a:pPr>
            <a:r>
              <a:rPr lang="en-US" altLang="zh-TW" sz="2800" dirty="0"/>
              <a:t>Candle</a:t>
            </a:r>
            <a:endParaRPr lang="zh-TW" altLang="en-US" sz="2800" dirty="0" err="1">
              <a:gradFill>
                <a:gsLst>
                  <a:gs pos="2917">
                    <a:schemeClr val="tx1"/>
                  </a:gs>
                  <a:gs pos="30000">
                    <a:schemeClr val="tx1"/>
                  </a:gs>
                </a:gsLst>
                <a:lin ang="5400000" scaled="0"/>
              </a:gradFill>
            </a:endParaRPr>
          </a:p>
        </p:txBody>
      </p:sp>
      <p:sp>
        <p:nvSpPr>
          <p:cNvPr id="14" name="文字方塊 13"/>
          <p:cNvSpPr txBox="1"/>
          <p:nvPr/>
        </p:nvSpPr>
        <p:spPr>
          <a:xfrm>
            <a:off x="1254828" y="6243611"/>
            <a:ext cx="1593185" cy="621050"/>
          </a:xfrm>
          <a:prstGeom prst="rect">
            <a:avLst/>
          </a:prstGeom>
          <a:noFill/>
        </p:spPr>
        <p:txBody>
          <a:bodyPr wrap="square" lIns="139927" tIns="111942" rIns="139927" bIns="111942" rtlCol="0">
            <a:spAutoFit/>
          </a:bodyPr>
          <a:lstStyle/>
          <a:p>
            <a:pPr algn="ctr">
              <a:lnSpc>
                <a:spcPct val="90000"/>
              </a:lnSpc>
              <a:spcAft>
                <a:spcPts val="459"/>
              </a:spcAft>
            </a:pPr>
            <a:r>
              <a:rPr lang="en-US" altLang="zh-TW" sz="2800" dirty="0" smtClean="0"/>
              <a:t>Pie</a:t>
            </a:r>
            <a:endParaRPr lang="zh-TW" altLang="en-US" sz="2800" dirty="0" err="1">
              <a:gradFill>
                <a:gsLst>
                  <a:gs pos="2917">
                    <a:schemeClr val="tx1"/>
                  </a:gs>
                  <a:gs pos="30000">
                    <a:schemeClr val="tx1"/>
                  </a:gs>
                </a:gsLst>
                <a:lin ang="5400000" scaled="0"/>
              </a:gradFill>
            </a:endParaRPr>
          </a:p>
        </p:txBody>
      </p:sp>
      <p:sp>
        <p:nvSpPr>
          <p:cNvPr id="15" name="文字方塊 14"/>
          <p:cNvSpPr txBox="1"/>
          <p:nvPr/>
        </p:nvSpPr>
        <p:spPr>
          <a:xfrm>
            <a:off x="5393249" y="6218024"/>
            <a:ext cx="1878670" cy="621050"/>
          </a:xfrm>
          <a:prstGeom prst="rect">
            <a:avLst/>
          </a:prstGeom>
          <a:noFill/>
        </p:spPr>
        <p:txBody>
          <a:bodyPr wrap="square" lIns="139927" tIns="111942" rIns="139927" bIns="111942" rtlCol="0">
            <a:spAutoFit/>
          </a:bodyPr>
          <a:lstStyle/>
          <a:p>
            <a:pPr algn="ctr">
              <a:lnSpc>
                <a:spcPct val="90000"/>
              </a:lnSpc>
              <a:spcAft>
                <a:spcPts val="459"/>
              </a:spcAft>
            </a:pPr>
            <a:r>
              <a:rPr lang="en-US" altLang="zh-TW" sz="2800" dirty="0" err="1"/>
              <a:t>FastLine</a:t>
            </a:r>
            <a:endParaRPr lang="zh-TW" altLang="en-US" sz="2800" dirty="0" err="1">
              <a:gradFill>
                <a:gsLst>
                  <a:gs pos="2917">
                    <a:schemeClr val="tx1"/>
                  </a:gs>
                  <a:gs pos="30000">
                    <a:schemeClr val="tx1"/>
                  </a:gs>
                </a:gsLst>
                <a:lin ang="5400000" scaled="0"/>
              </a:gradFill>
            </a:endParaRPr>
          </a:p>
        </p:txBody>
      </p:sp>
      <p:sp>
        <p:nvSpPr>
          <p:cNvPr id="16" name="文字方塊 15"/>
          <p:cNvSpPr txBox="1"/>
          <p:nvPr/>
        </p:nvSpPr>
        <p:spPr>
          <a:xfrm>
            <a:off x="9593408" y="6228909"/>
            <a:ext cx="1593185" cy="621050"/>
          </a:xfrm>
          <a:prstGeom prst="rect">
            <a:avLst/>
          </a:prstGeom>
          <a:noFill/>
        </p:spPr>
        <p:txBody>
          <a:bodyPr wrap="square" lIns="139927" tIns="111942" rIns="139927" bIns="111942" rtlCol="0">
            <a:spAutoFit/>
          </a:bodyPr>
          <a:lstStyle/>
          <a:p>
            <a:pPr algn="ctr">
              <a:lnSpc>
                <a:spcPct val="90000"/>
              </a:lnSpc>
              <a:spcAft>
                <a:spcPts val="459"/>
              </a:spcAft>
            </a:pPr>
            <a:r>
              <a:rPr lang="en-US" altLang="zh-TW" sz="2800" dirty="0"/>
              <a:t>Line</a:t>
            </a:r>
            <a:endParaRPr lang="zh-TW" altLang="en-US" sz="2800" dirty="0" err="1">
              <a:gradFill>
                <a:gsLst>
                  <a:gs pos="2917">
                    <a:schemeClr val="tx1"/>
                  </a:gs>
                  <a:gs pos="30000">
                    <a:schemeClr val="tx1"/>
                  </a:gs>
                </a:gsLst>
                <a:lin ang="5400000" scaled="0"/>
              </a:gradFill>
            </a:endParaRPr>
          </a:p>
        </p:txBody>
      </p:sp>
      <p:pic>
        <p:nvPicPr>
          <p:cNvPr id="17" name="圖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120" y="1323954"/>
            <a:ext cx="3294603" cy="1651425"/>
          </a:xfrm>
          <a:prstGeom prst="rect">
            <a:avLst/>
          </a:prstGeom>
        </p:spPr>
      </p:pic>
      <p:pic>
        <p:nvPicPr>
          <p:cNvPr id="19" name="圖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2459" y="1298334"/>
            <a:ext cx="3309377" cy="1651425"/>
          </a:xfrm>
          <a:prstGeom prst="rect">
            <a:avLst/>
          </a:prstGeom>
        </p:spPr>
      </p:pic>
    </p:spTree>
    <p:extLst>
      <p:ext uri="{BB962C8B-B14F-4D97-AF65-F5344CB8AC3E}">
        <p14:creationId xmlns:p14="http://schemas.microsoft.com/office/powerpoint/2010/main" val="202292420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文本占位符 3"/>
          <p:cNvSpPr>
            <a:spLocks noGrp="1"/>
          </p:cNvSpPr>
          <p:nvPr>
            <p:ph type="body" sz="quarter" idx="10"/>
          </p:nvPr>
        </p:nvSpPr>
        <p:spPr>
          <a:xfrm>
            <a:off x="274637" y="3245779"/>
            <a:ext cx="5602379" cy="932508"/>
          </a:xfrm>
        </p:spPr>
        <p:txBody>
          <a:bodyPr/>
          <a:lstStyle/>
          <a:p>
            <a:r>
              <a:rPr lang="en-US" altLang="zh-CN" sz="5400" b="1" dirty="0" smtClean="0"/>
              <a:t>Chart Component</a:t>
            </a:r>
            <a:endParaRPr lang="en-US" altLang="zh-CN" sz="5400" b="1" dirty="0"/>
          </a:p>
        </p:txBody>
      </p:sp>
    </p:spTree>
    <p:extLst>
      <p:ext uri="{BB962C8B-B14F-4D97-AF65-F5344CB8AC3E}">
        <p14:creationId xmlns:p14="http://schemas.microsoft.com/office/powerpoint/2010/main" val="132250593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405206" y="193263"/>
            <a:ext cx="4185081" cy="76174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lang="zh-TW" altLang="en-US" b="1" spc="-102" dirty="0">
                <a:solidFill>
                  <a:srgbClr val="000000"/>
                </a:solidFill>
                <a:latin typeface="微軟正黑體" panose="020B0604030504040204" pitchFamily="34" charset="-120"/>
                <a:ea typeface="微軟正黑體" panose="020B0604030504040204" pitchFamily="34" charset="-120"/>
                <a:cs typeface="Segoe UI" pitchFamily="34" charset="0"/>
              </a:rPr>
              <a:t>数据库加密</a:t>
            </a:r>
            <a:endParaRPr lang="en-US" altLang="zh-TW" b="1" spc="-102" dirty="0">
              <a:solidFill>
                <a:srgbClr val="000000"/>
              </a:solidFill>
              <a:latin typeface="微軟正黑體" panose="020B0604030504040204" pitchFamily="34" charset="-120"/>
              <a:ea typeface="微軟正黑體" panose="020B0604030504040204" pitchFamily="34" charset="-120"/>
              <a:cs typeface="Segoe UI" pitchFamily="34" charset="0"/>
            </a:endParaRPr>
          </a:p>
        </p:txBody>
      </p:sp>
      <p:pic>
        <p:nvPicPr>
          <p:cNvPr id="5" name="Picture 2" descr="C:\Users\Taihl\SkyDrive\TechDay2013\showca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360" y="1071250"/>
            <a:ext cx="8960808" cy="574904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549397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2"/>
          <p:cNvSpPr>
            <a:spLocks noGrp="1"/>
          </p:cNvSpPr>
          <p:nvPr>
            <p:ph type="title"/>
          </p:nvPr>
        </p:nvSpPr>
        <p:spPr/>
        <p:txBody>
          <a:bodyPr/>
          <a:lstStyle/>
          <a:p>
            <a:pPr algn="ctr"/>
            <a:r>
              <a:rPr lang="en-US" altLang="zh-TW" b="1" dirty="0" smtClean="0">
                <a:solidFill>
                  <a:schemeClr val="tx1"/>
                </a:solidFill>
                <a:latin typeface="Segoe UI Semibold" panose="020B0702040204020203" pitchFamily="34" charset="0"/>
                <a:cs typeface="Segoe UI Semibold" panose="020B0702040204020203" pitchFamily="34" charset="0"/>
              </a:rPr>
              <a:t>Agenda</a:t>
            </a:r>
            <a:endParaRPr lang="zh-TW" altLang="en-US" b="1" dirty="0">
              <a:solidFill>
                <a:schemeClr val="tx1"/>
              </a:solidFill>
              <a:latin typeface="Segoe UI Semibold" panose="020B0702040204020203" pitchFamily="34" charset="0"/>
              <a:cs typeface="Segoe UI Semibold" panose="020B0702040204020203" pitchFamily="34" charset="0"/>
            </a:endParaRPr>
          </a:p>
        </p:txBody>
      </p:sp>
      <p:sp>
        <p:nvSpPr>
          <p:cNvPr id="7" name="文字方塊 6"/>
          <p:cNvSpPr txBox="1"/>
          <p:nvPr/>
        </p:nvSpPr>
        <p:spPr>
          <a:xfrm>
            <a:off x="274642" y="1533498"/>
            <a:ext cx="8005123" cy="5078313"/>
          </a:xfrm>
          <a:prstGeom prst="rect">
            <a:avLst/>
          </a:prstGeom>
          <a:noFill/>
        </p:spPr>
        <p:txBody>
          <a:bodyPr wrap="square" rtlCol="0">
            <a:spAutoFit/>
          </a:bodyPr>
          <a:lstStyle/>
          <a:p>
            <a:pPr marL="349724" indent="-349724">
              <a:buFont typeface="Wingdings" pitchFamily="2" charset="2"/>
              <a:buChar char="Ø"/>
            </a:pPr>
            <a:r>
              <a:rPr lang="zh-TW" altLang="en-US" sz="3600" b="1" dirty="0">
                <a:latin typeface="微軟正黑體" panose="020B0604030504040204" pitchFamily="34" charset="-120"/>
                <a:ea typeface="微軟正黑體" panose="020B0604030504040204" pitchFamily="34" charset="-120"/>
              </a:rPr>
              <a:t>企业进行移动开发所面临的挑战</a:t>
            </a:r>
            <a:r>
              <a:rPr lang="en-US" altLang="zh-TW" sz="3600" b="1" dirty="0">
                <a:latin typeface="微軟正黑體" panose="020B0604030504040204" pitchFamily="34" charset="-120"/>
                <a:ea typeface="微軟正黑體" panose="020B0604030504040204" pitchFamily="34" charset="-120"/>
              </a:rPr>
              <a:t/>
            </a:r>
            <a:br>
              <a:rPr lang="en-US" altLang="zh-TW" sz="3600" b="1" dirty="0">
                <a:latin typeface="微軟正黑體" panose="020B0604030504040204" pitchFamily="34" charset="-120"/>
                <a:ea typeface="微軟正黑體" panose="020B0604030504040204" pitchFamily="34" charset="-120"/>
              </a:rPr>
            </a:br>
            <a:endParaRPr lang="en-US" altLang="zh-TW" sz="3600" b="1" dirty="0">
              <a:latin typeface="微軟正黑體" panose="020B0604030504040204" pitchFamily="34" charset="-120"/>
              <a:ea typeface="微軟正黑體" panose="020B0604030504040204" pitchFamily="34" charset="-120"/>
            </a:endParaRPr>
          </a:p>
          <a:p>
            <a:pPr marL="349724" indent="-349724">
              <a:buFont typeface="Wingdings" pitchFamily="2" charset="2"/>
              <a:buChar char="Ø"/>
            </a:pPr>
            <a:r>
              <a:rPr lang="en-US" altLang="zh-TW" sz="3600" b="1" dirty="0" err="1">
                <a:latin typeface="微軟正黑體" panose="020B0604030504040204" pitchFamily="34" charset="-120"/>
                <a:ea typeface="微軟正黑體" panose="020B0604030504040204" pitchFamily="34" charset="-120"/>
              </a:rPr>
              <a:t>Xamarin</a:t>
            </a:r>
            <a:r>
              <a:rPr lang="en-US" altLang="zh-TW" sz="3600" b="1" dirty="0">
                <a:latin typeface="微軟正黑體" panose="020B0604030504040204" pitchFamily="34" charset="-120"/>
                <a:ea typeface="微軟正黑體" panose="020B0604030504040204" pitchFamily="34" charset="-120"/>
              </a:rPr>
              <a:t> </a:t>
            </a:r>
            <a:r>
              <a:rPr lang="zh-TW" altLang="en-US" sz="3600" b="1" dirty="0">
                <a:latin typeface="微軟正黑體" panose="020B0604030504040204" pitchFamily="34" charset="-120"/>
                <a:ea typeface="微軟正黑體" panose="020B0604030504040204" pitchFamily="34" charset="-120"/>
              </a:rPr>
              <a:t>简介</a:t>
            </a:r>
            <a:r>
              <a:rPr lang="en-US" altLang="zh-TW" sz="3600" b="1" dirty="0">
                <a:latin typeface="微軟正黑體" panose="020B0604030504040204" pitchFamily="34" charset="-120"/>
                <a:ea typeface="微軟正黑體" panose="020B0604030504040204" pitchFamily="34" charset="-120"/>
              </a:rPr>
              <a:t/>
            </a:r>
            <a:br>
              <a:rPr lang="en-US" altLang="zh-TW" sz="3600" b="1" dirty="0">
                <a:latin typeface="微軟正黑體" panose="020B0604030504040204" pitchFamily="34" charset="-120"/>
                <a:ea typeface="微軟正黑體" panose="020B0604030504040204" pitchFamily="34" charset="-120"/>
              </a:rPr>
            </a:br>
            <a:endParaRPr lang="en-US" altLang="zh-TW" sz="3600" b="1" dirty="0">
              <a:latin typeface="微軟正黑體" panose="020B0604030504040204" pitchFamily="34" charset="-120"/>
              <a:ea typeface="微軟正黑體" panose="020B0604030504040204" pitchFamily="34" charset="-120"/>
            </a:endParaRPr>
          </a:p>
          <a:p>
            <a:pPr marL="349724" indent="-349724">
              <a:buFont typeface="Wingdings" pitchFamily="2" charset="2"/>
              <a:buChar char="Ø"/>
            </a:pPr>
            <a:r>
              <a:rPr lang="zh-TW" altLang="en-US" sz="3600" b="1" dirty="0">
                <a:latin typeface="微軟正黑體" panose="020B0604030504040204" pitchFamily="34" charset="-120"/>
                <a:ea typeface="微軟正黑體" panose="020B0604030504040204" pitchFamily="34" charset="-120"/>
              </a:rPr>
              <a:t>使用 </a:t>
            </a:r>
            <a:r>
              <a:rPr lang="en-US" altLang="zh-TW" sz="3600" b="1" dirty="0">
                <a:latin typeface="微軟正黑體" panose="020B0604030504040204" pitchFamily="34" charset="-120"/>
                <a:ea typeface="微軟正黑體" panose="020B0604030504040204" pitchFamily="34" charset="-120"/>
              </a:rPr>
              <a:t>C# </a:t>
            </a:r>
            <a:r>
              <a:rPr lang="zh-TW" altLang="en-US" sz="3600" b="1" dirty="0">
                <a:latin typeface="微軟正黑體" panose="020B0604030504040204" pitchFamily="34" charset="-120"/>
                <a:ea typeface="微軟正黑體" panose="020B0604030504040204" pitchFamily="34" charset="-120"/>
              </a:rPr>
              <a:t>开发 </a:t>
            </a:r>
            <a:r>
              <a:rPr lang="en-US" altLang="zh-TW" sz="3600" b="1" dirty="0">
                <a:latin typeface="微軟正黑體" panose="020B0604030504040204" pitchFamily="34" charset="-120"/>
                <a:ea typeface="微軟正黑體" panose="020B0604030504040204" pitchFamily="34" charset="-120"/>
              </a:rPr>
              <a:t>Android </a:t>
            </a:r>
            <a:r>
              <a:rPr lang="zh-TW" altLang="en-US" sz="3600" b="1" dirty="0">
                <a:latin typeface="微軟正黑體" panose="020B0604030504040204" pitchFamily="34" charset="-120"/>
                <a:ea typeface="微軟正黑體" panose="020B0604030504040204" pitchFamily="34" charset="-120"/>
              </a:rPr>
              <a:t>及 </a:t>
            </a:r>
            <a:r>
              <a:rPr lang="en-US" altLang="zh-TW" sz="3600" b="1" dirty="0">
                <a:latin typeface="微軟正黑體" panose="020B0604030504040204" pitchFamily="34" charset="-120"/>
                <a:ea typeface="微軟正黑體" panose="020B0604030504040204" pitchFamily="34" charset="-120"/>
              </a:rPr>
              <a:t>iOS Apps</a:t>
            </a:r>
            <a:br>
              <a:rPr lang="en-US" altLang="zh-TW" sz="3600" b="1" dirty="0">
                <a:latin typeface="微軟正黑體" panose="020B0604030504040204" pitchFamily="34" charset="-120"/>
                <a:ea typeface="微軟正黑體" panose="020B0604030504040204" pitchFamily="34" charset="-120"/>
              </a:rPr>
            </a:br>
            <a:endParaRPr lang="en-US" altLang="zh-TW" sz="3600" b="1" dirty="0">
              <a:latin typeface="微軟正黑體" panose="020B0604030504040204" pitchFamily="34" charset="-120"/>
              <a:ea typeface="微軟正黑體" panose="020B0604030504040204" pitchFamily="34" charset="-120"/>
            </a:endParaRPr>
          </a:p>
          <a:p>
            <a:pPr marL="349724" indent="-349724">
              <a:buFont typeface="Wingdings" pitchFamily="2" charset="2"/>
              <a:buChar char="Ø"/>
            </a:pPr>
            <a:r>
              <a:rPr lang="zh-TW" altLang="en-US" sz="3600" b="1" dirty="0">
                <a:latin typeface="微軟正黑體" panose="020B0604030504040204" pitchFamily="34" charset="-120"/>
                <a:ea typeface="微軟正黑體" panose="020B0604030504040204" pitchFamily="34" charset="-120"/>
              </a:rPr>
              <a:t>移动跨平台开发的最佳实践</a:t>
            </a:r>
            <a:r>
              <a:rPr lang="en-US" altLang="zh-TW" sz="3600" b="1" dirty="0">
                <a:latin typeface="微軟正黑體" panose="020B0604030504040204" pitchFamily="34" charset="-120"/>
                <a:ea typeface="微軟正黑體" panose="020B0604030504040204" pitchFamily="34" charset="-120"/>
              </a:rPr>
              <a:t/>
            </a:r>
            <a:br>
              <a:rPr lang="en-US" altLang="zh-TW" sz="3600" b="1" dirty="0">
                <a:latin typeface="微軟正黑體" panose="020B0604030504040204" pitchFamily="34" charset="-120"/>
                <a:ea typeface="微軟正黑體" panose="020B0604030504040204" pitchFamily="34" charset="-120"/>
              </a:rPr>
            </a:br>
            <a:endParaRPr lang="en-US" altLang="zh-TW" sz="3600" b="1" dirty="0">
              <a:latin typeface="微軟正黑體" panose="020B0604030504040204" pitchFamily="34" charset="-120"/>
              <a:ea typeface="微軟正黑體" panose="020B0604030504040204" pitchFamily="34" charset="-120"/>
            </a:endParaRPr>
          </a:p>
          <a:p>
            <a:pPr marL="349724" indent="-349724">
              <a:buFont typeface="Wingdings" pitchFamily="2" charset="2"/>
              <a:buChar char="Ø"/>
            </a:pPr>
            <a:r>
              <a:rPr lang="en-US" altLang="zh-TW" sz="3600" b="1" dirty="0">
                <a:latin typeface="微軟正黑體" panose="020B0604030504040204" pitchFamily="34" charset="-120"/>
                <a:ea typeface="微軟正黑體" panose="020B0604030504040204" pitchFamily="34" charset="-120"/>
              </a:rPr>
              <a:t>Test Cloud </a:t>
            </a:r>
            <a:r>
              <a:rPr lang="zh-TW" altLang="en-US" sz="3600" b="1" dirty="0">
                <a:latin typeface="微軟正黑體" panose="020B0604030504040204" pitchFamily="34" charset="-120"/>
                <a:ea typeface="微軟正黑體" panose="020B0604030504040204" pitchFamily="34" charset="-120"/>
              </a:rPr>
              <a:t>簡介</a:t>
            </a:r>
          </a:p>
        </p:txBody>
      </p:sp>
    </p:spTree>
    <p:extLst>
      <p:ext uri="{BB962C8B-B14F-4D97-AF65-F5344CB8AC3E}">
        <p14:creationId xmlns:p14="http://schemas.microsoft.com/office/powerpoint/2010/main" val="95094407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文本占位符 3"/>
          <p:cNvSpPr>
            <a:spLocks noGrp="1"/>
          </p:cNvSpPr>
          <p:nvPr>
            <p:ph type="body" sz="quarter" idx="10"/>
          </p:nvPr>
        </p:nvSpPr>
        <p:spPr>
          <a:xfrm>
            <a:off x="274637" y="3245779"/>
            <a:ext cx="5602379" cy="932508"/>
          </a:xfrm>
        </p:spPr>
        <p:txBody>
          <a:bodyPr/>
          <a:lstStyle/>
          <a:p>
            <a:r>
              <a:rPr lang="en-US" altLang="zh-CN" sz="5400" b="1" dirty="0" smtClean="0"/>
              <a:t>SQL Cipher</a:t>
            </a:r>
          </a:p>
        </p:txBody>
      </p:sp>
    </p:spTree>
    <p:extLst>
      <p:ext uri="{BB962C8B-B14F-4D97-AF65-F5344CB8AC3E}">
        <p14:creationId xmlns:p14="http://schemas.microsoft.com/office/powerpoint/2010/main" val="161363814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242" y="1423770"/>
            <a:ext cx="10260293" cy="5269638"/>
          </a:xfrm>
          <a:prstGeom prst="rect">
            <a:avLst/>
          </a:prstGeom>
        </p:spPr>
      </p:pic>
      <p:sp>
        <p:nvSpPr>
          <p:cNvPr id="5" name="文字方塊 4"/>
          <p:cNvSpPr txBox="1"/>
          <p:nvPr/>
        </p:nvSpPr>
        <p:spPr>
          <a:xfrm>
            <a:off x="241585" y="229550"/>
            <a:ext cx="8152006" cy="987817"/>
          </a:xfrm>
          <a:prstGeom prst="rect">
            <a:avLst/>
          </a:prstGeom>
          <a:noFill/>
        </p:spPr>
        <p:txBody>
          <a:bodyPr wrap="square" lIns="139927" tIns="111942" rIns="139927" bIns="111942" rtlCol="0">
            <a:spAutoFit/>
          </a:bodyPr>
          <a:lstStyle/>
          <a:p>
            <a:pPr>
              <a:lnSpc>
                <a:spcPct val="90000"/>
              </a:lnSpc>
              <a:spcAft>
                <a:spcPts val="459"/>
              </a:spcAft>
            </a:pPr>
            <a:r>
              <a:rPr lang="zh-TW" altLang="en-US" sz="5400" b="1" spc="-102" dirty="0">
                <a:ln w="3175">
                  <a:noFill/>
                </a:ln>
                <a:solidFill>
                  <a:srgbClr val="000000"/>
                </a:solidFill>
                <a:latin typeface="微軟正黑體" panose="020B0604030504040204" pitchFamily="34" charset="-120"/>
                <a:ea typeface="微軟正黑體" panose="020B0604030504040204" pitchFamily="34" charset="-120"/>
                <a:cs typeface="Segoe UI" pitchFamily="34" charset="0"/>
              </a:rPr>
              <a:t>扫描</a:t>
            </a:r>
            <a:r>
              <a:rPr lang="en-US" altLang="zh-TW" sz="5400" b="1" spc="-102" dirty="0">
                <a:ln w="3175">
                  <a:noFill/>
                </a:ln>
                <a:solidFill>
                  <a:srgbClr val="000000"/>
                </a:solidFill>
                <a:latin typeface="微軟正黑體" panose="020B0604030504040204" pitchFamily="34" charset="-120"/>
                <a:ea typeface="微軟正黑體" panose="020B0604030504040204" pitchFamily="34" charset="-120"/>
                <a:cs typeface="Segoe UI" pitchFamily="34" charset="0"/>
              </a:rPr>
              <a:t>/</a:t>
            </a:r>
            <a:r>
              <a:rPr lang="zh-TW" altLang="en-US" sz="5400" b="1" spc="-102" dirty="0">
                <a:ln w="3175">
                  <a:noFill/>
                </a:ln>
                <a:solidFill>
                  <a:srgbClr val="000000"/>
                </a:solidFill>
                <a:latin typeface="微軟正黑體" panose="020B0604030504040204" pitchFamily="34" charset="-120"/>
                <a:ea typeface="微軟正黑體" panose="020B0604030504040204" pitchFamily="34" charset="-120"/>
                <a:cs typeface="Segoe UI" pitchFamily="34" charset="0"/>
              </a:rPr>
              <a:t> 生成条形码毫不费力</a:t>
            </a:r>
          </a:p>
        </p:txBody>
      </p:sp>
    </p:spTree>
    <p:extLst>
      <p:ext uri="{BB962C8B-B14F-4D97-AF65-F5344CB8AC3E}">
        <p14:creationId xmlns:p14="http://schemas.microsoft.com/office/powerpoint/2010/main" val="28423665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文本占位符 3"/>
          <p:cNvSpPr>
            <a:spLocks noGrp="1"/>
          </p:cNvSpPr>
          <p:nvPr>
            <p:ph type="body" sz="quarter" idx="10"/>
          </p:nvPr>
        </p:nvSpPr>
        <p:spPr>
          <a:xfrm>
            <a:off x="274637" y="3245779"/>
            <a:ext cx="5602379" cy="932508"/>
          </a:xfrm>
        </p:spPr>
        <p:txBody>
          <a:bodyPr/>
          <a:lstStyle/>
          <a:p>
            <a:r>
              <a:rPr lang="en-US" altLang="zh-CN" sz="5400" b="1" dirty="0" smtClean="0"/>
              <a:t>Barcode Scan</a:t>
            </a:r>
            <a:endParaRPr lang="en-US" altLang="zh-CN" sz="5400" b="1" dirty="0"/>
          </a:p>
        </p:txBody>
      </p:sp>
    </p:spTree>
    <p:extLst>
      <p:ext uri="{BB962C8B-B14F-4D97-AF65-F5344CB8AC3E}">
        <p14:creationId xmlns:p14="http://schemas.microsoft.com/office/powerpoint/2010/main" val="178772313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351313" y="174107"/>
            <a:ext cx="7402799" cy="987817"/>
          </a:xfrm>
          <a:prstGeom prst="rect">
            <a:avLst/>
          </a:prstGeom>
          <a:noFill/>
        </p:spPr>
        <p:txBody>
          <a:bodyPr wrap="square" lIns="139927" tIns="111942" rIns="139927" bIns="111942" rtlCol="0">
            <a:spAutoFit/>
          </a:bodyPr>
          <a:lstStyle/>
          <a:p>
            <a:pPr>
              <a:lnSpc>
                <a:spcPct val="90000"/>
              </a:lnSpc>
              <a:spcAft>
                <a:spcPts val="459"/>
              </a:spcAft>
            </a:pPr>
            <a:r>
              <a:rPr lang="zh-TW" altLang="zh-TW" sz="5400" b="1" spc="-102" dirty="0">
                <a:ln w="3175">
                  <a:noFill/>
                </a:ln>
                <a:solidFill>
                  <a:srgbClr val="000000"/>
                </a:solidFill>
                <a:latin typeface="微軟正黑體" panose="020B0604030504040204" pitchFamily="34" charset="-120"/>
                <a:ea typeface="微軟正黑體" panose="020B0604030504040204" pitchFamily="34" charset="-120"/>
                <a:cs typeface="Segoe UI" pitchFamily="34" charset="0"/>
              </a:rPr>
              <a:t>A</a:t>
            </a:r>
            <a:r>
              <a:rPr lang="en-US" altLang="zh-TW" sz="5400" b="1" spc="-102" dirty="0">
                <a:ln w="3175">
                  <a:noFill/>
                </a:ln>
                <a:solidFill>
                  <a:srgbClr val="000000"/>
                </a:solidFill>
                <a:latin typeface="微軟正黑體" panose="020B0604030504040204" pitchFamily="34" charset="-120"/>
                <a:ea typeface="微軟正黑體" panose="020B0604030504040204" pitchFamily="34" charset="-120"/>
                <a:cs typeface="Segoe UI" pitchFamily="34" charset="0"/>
              </a:rPr>
              <a:t>PNS/</a:t>
            </a:r>
            <a:r>
              <a:rPr lang="zh-TW" altLang="en-US" sz="5400" b="1" spc="-102" dirty="0">
                <a:ln w="3175">
                  <a:noFill/>
                </a:ln>
                <a:solidFill>
                  <a:srgbClr val="000000"/>
                </a:solidFill>
                <a:latin typeface="微軟正黑體" panose="020B0604030504040204" pitchFamily="34" charset="-120"/>
                <a:ea typeface="微軟正黑體" panose="020B0604030504040204" pitchFamily="34" charset="-120"/>
                <a:cs typeface="Segoe UI" pitchFamily="34" charset="0"/>
              </a:rPr>
              <a:t> </a:t>
            </a:r>
            <a:r>
              <a:rPr lang="en-US" altLang="zh-TW" sz="5400" b="1" spc="-102" dirty="0">
                <a:ln w="3175">
                  <a:noFill/>
                </a:ln>
                <a:solidFill>
                  <a:srgbClr val="000000"/>
                </a:solidFill>
                <a:latin typeface="微軟正黑體" panose="020B0604030504040204" pitchFamily="34" charset="-120"/>
                <a:ea typeface="微軟正黑體" panose="020B0604030504040204" pitchFamily="34" charset="-120"/>
                <a:cs typeface="Segoe UI" pitchFamily="34" charset="0"/>
              </a:rPr>
              <a:t>GCM</a:t>
            </a:r>
            <a:r>
              <a:rPr lang="zh-TW" altLang="en-US" sz="5400" b="1" spc="-102" dirty="0">
                <a:ln w="3175">
                  <a:noFill/>
                </a:ln>
                <a:solidFill>
                  <a:srgbClr val="000000"/>
                </a:solidFill>
                <a:latin typeface="微軟正黑體" panose="020B0604030504040204" pitchFamily="34" charset="-120"/>
                <a:ea typeface="微軟正黑體" panose="020B0604030504040204" pitchFamily="34" charset="-120"/>
                <a:cs typeface="Segoe UI" pitchFamily="34" charset="0"/>
              </a:rPr>
              <a:t> 推送服务</a:t>
            </a: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367" y="1776864"/>
            <a:ext cx="4895527" cy="4441056"/>
          </a:xfrm>
          <a:prstGeom prst="rect">
            <a:avLst/>
          </a:prstGeom>
        </p:spPr>
      </p:pic>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575" y="1776864"/>
            <a:ext cx="4951071" cy="4441056"/>
          </a:xfrm>
          <a:prstGeom prst="rect">
            <a:avLst/>
          </a:prstGeom>
        </p:spPr>
      </p:pic>
    </p:spTree>
    <p:extLst>
      <p:ext uri="{BB962C8B-B14F-4D97-AF65-F5344CB8AC3E}">
        <p14:creationId xmlns:p14="http://schemas.microsoft.com/office/powerpoint/2010/main" val="17929748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文本占位符 3"/>
          <p:cNvSpPr>
            <a:spLocks noGrp="1"/>
          </p:cNvSpPr>
          <p:nvPr>
            <p:ph type="body" sz="quarter" idx="10"/>
          </p:nvPr>
        </p:nvSpPr>
        <p:spPr>
          <a:xfrm>
            <a:off x="274637" y="3245779"/>
            <a:ext cx="5602379" cy="932508"/>
          </a:xfrm>
        </p:spPr>
        <p:txBody>
          <a:bodyPr/>
          <a:lstStyle/>
          <a:p>
            <a:r>
              <a:rPr lang="en-US" altLang="zh-CN" sz="5400" b="1" dirty="0" smtClean="0"/>
              <a:t>Push Notification</a:t>
            </a:r>
          </a:p>
        </p:txBody>
      </p:sp>
    </p:spTree>
    <p:extLst>
      <p:ext uri="{BB962C8B-B14F-4D97-AF65-F5344CB8AC3E}">
        <p14:creationId xmlns:p14="http://schemas.microsoft.com/office/powerpoint/2010/main" val="376291431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262450" y="1533499"/>
            <a:ext cx="11716190" cy="5217339"/>
          </a:xfrm>
          <a:prstGeom prst="rect">
            <a:avLst/>
          </a:prstGeom>
          <a:noFill/>
        </p:spPr>
        <p:txBody>
          <a:bodyPr wrap="square" rtlCol="0">
            <a:spAutoFit/>
          </a:bodyPr>
          <a:lstStyle/>
          <a:p>
            <a:pPr marL="349724" indent="-349724">
              <a:buFont typeface="Wingdings" pitchFamily="2" charset="2"/>
              <a:buChar char="Ø"/>
            </a:pPr>
            <a:r>
              <a:rPr lang="zh-TW" altLang="en-US" sz="3264" b="1" dirty="0" smtClean="0">
                <a:solidFill>
                  <a:schemeClr val="bg1">
                    <a:lumMod val="50000"/>
                  </a:schemeClr>
                </a:solidFill>
                <a:latin typeface="STKaiti"/>
                <a:ea typeface="微軟正黑體" pitchFamily="34" charset="-120"/>
              </a:rPr>
              <a:t>企业进行移动开发所面临的挑战</a:t>
            </a:r>
            <a:r>
              <a:rPr lang="en-US" altLang="zh-TW" sz="3264" b="1" dirty="0" smtClean="0">
                <a:solidFill>
                  <a:schemeClr val="bg1">
                    <a:lumMod val="50000"/>
                  </a:schemeClr>
                </a:solidFill>
                <a:latin typeface="STKaiti"/>
                <a:ea typeface="微軟正黑體" pitchFamily="34" charset="-120"/>
              </a:rPr>
              <a:t/>
            </a:r>
            <a:br>
              <a:rPr lang="en-US" altLang="zh-TW" sz="3264" b="1" dirty="0" smtClean="0">
                <a:solidFill>
                  <a:schemeClr val="bg1">
                    <a:lumMod val="50000"/>
                  </a:schemeClr>
                </a:solidFill>
                <a:latin typeface="STKaiti"/>
                <a:ea typeface="微軟正黑體" pitchFamily="34" charset="-120"/>
              </a:rPr>
            </a:br>
            <a:endParaRPr lang="en-US" altLang="zh-TW" sz="3264" b="1" dirty="0" smtClean="0">
              <a:solidFill>
                <a:schemeClr val="bg1">
                  <a:lumMod val="50000"/>
                </a:schemeClr>
              </a:solidFill>
              <a:latin typeface="STKaiti"/>
              <a:ea typeface="微軟正黑體" pitchFamily="34" charset="-120"/>
            </a:endParaRPr>
          </a:p>
          <a:p>
            <a:pPr marL="349724" indent="-349724">
              <a:buFont typeface="Wingdings" pitchFamily="2" charset="2"/>
              <a:buChar char="Ø"/>
            </a:pPr>
            <a:r>
              <a:rPr lang="en-US" altLang="zh-TW" sz="3264" b="1" dirty="0" smtClean="0">
                <a:solidFill>
                  <a:schemeClr val="bg1">
                    <a:lumMod val="50000"/>
                  </a:schemeClr>
                </a:solidFill>
                <a:latin typeface="STKaiti"/>
                <a:ea typeface="微軟正黑體" pitchFamily="34" charset="-120"/>
              </a:rPr>
              <a:t>Xamarin </a:t>
            </a:r>
            <a:r>
              <a:rPr lang="zh-TW" altLang="en-US" sz="3264" b="1" dirty="0" smtClean="0">
                <a:solidFill>
                  <a:schemeClr val="bg1">
                    <a:lumMod val="50000"/>
                  </a:schemeClr>
                </a:solidFill>
                <a:latin typeface="STKaiti"/>
                <a:ea typeface="微軟正黑體" pitchFamily="34" charset="-120"/>
              </a:rPr>
              <a:t>简介</a:t>
            </a:r>
            <a:r>
              <a:rPr lang="en-US" altLang="zh-TW" sz="3264" b="1" dirty="0" smtClean="0">
                <a:solidFill>
                  <a:schemeClr val="bg1">
                    <a:lumMod val="50000"/>
                  </a:schemeClr>
                </a:solidFill>
                <a:latin typeface="STKaiti"/>
                <a:ea typeface="微軟正黑體" pitchFamily="34" charset="-120"/>
              </a:rPr>
              <a:t/>
            </a:r>
            <a:br>
              <a:rPr lang="en-US" altLang="zh-TW" sz="3264" b="1" dirty="0" smtClean="0">
                <a:solidFill>
                  <a:schemeClr val="bg1">
                    <a:lumMod val="50000"/>
                  </a:schemeClr>
                </a:solidFill>
                <a:latin typeface="STKaiti"/>
                <a:ea typeface="微軟正黑體" pitchFamily="34" charset="-120"/>
              </a:rPr>
            </a:br>
            <a:endParaRPr lang="en-US" altLang="zh-TW" sz="3264" b="1" dirty="0" smtClean="0">
              <a:solidFill>
                <a:schemeClr val="bg1">
                  <a:lumMod val="50000"/>
                </a:schemeClr>
              </a:solidFill>
              <a:latin typeface="STKaiti"/>
              <a:ea typeface="微軟正黑體" pitchFamily="34" charset="-120"/>
            </a:endParaRPr>
          </a:p>
          <a:p>
            <a:pPr marL="349724" indent="-349724">
              <a:buFont typeface="Wingdings" pitchFamily="2" charset="2"/>
              <a:buChar char="Ø"/>
            </a:pPr>
            <a:r>
              <a:rPr lang="zh-TW" altLang="en-US" sz="3264" b="1" dirty="0" smtClean="0">
                <a:solidFill>
                  <a:schemeClr val="bg1">
                    <a:lumMod val="50000"/>
                  </a:schemeClr>
                </a:solidFill>
                <a:latin typeface="STKaiti"/>
                <a:ea typeface="微軟正黑體" pitchFamily="34" charset="-120"/>
              </a:rPr>
              <a:t>使用 </a:t>
            </a:r>
            <a:r>
              <a:rPr lang="en-US" altLang="zh-TW" sz="3264" b="1" dirty="0" smtClean="0">
                <a:solidFill>
                  <a:schemeClr val="bg1">
                    <a:lumMod val="50000"/>
                  </a:schemeClr>
                </a:solidFill>
                <a:latin typeface="STKaiti"/>
                <a:ea typeface="微軟正黑體" pitchFamily="34" charset="-120"/>
              </a:rPr>
              <a:t>C# </a:t>
            </a:r>
            <a:r>
              <a:rPr lang="zh-TW" altLang="en-US" sz="3264" b="1" dirty="0" smtClean="0">
                <a:solidFill>
                  <a:schemeClr val="bg1">
                    <a:lumMod val="50000"/>
                  </a:schemeClr>
                </a:solidFill>
                <a:latin typeface="STKaiti"/>
                <a:ea typeface="微軟正黑體" pitchFamily="34" charset="-120"/>
              </a:rPr>
              <a:t>开发 </a:t>
            </a:r>
            <a:r>
              <a:rPr lang="en-US" altLang="zh-TW" sz="3264" b="1" dirty="0" smtClean="0">
                <a:solidFill>
                  <a:schemeClr val="bg1">
                    <a:lumMod val="50000"/>
                  </a:schemeClr>
                </a:solidFill>
                <a:latin typeface="STKaiti"/>
                <a:ea typeface="微軟正黑體" pitchFamily="34" charset="-120"/>
              </a:rPr>
              <a:t>Android </a:t>
            </a:r>
            <a:r>
              <a:rPr lang="zh-TW" altLang="en-US" sz="3264" b="1" dirty="0" smtClean="0">
                <a:solidFill>
                  <a:schemeClr val="bg1">
                    <a:lumMod val="50000"/>
                  </a:schemeClr>
                </a:solidFill>
                <a:latin typeface="STKaiti"/>
                <a:ea typeface="微軟正黑體" pitchFamily="34" charset="-120"/>
              </a:rPr>
              <a:t>及 </a:t>
            </a:r>
            <a:r>
              <a:rPr lang="en-US" altLang="zh-TW" sz="3264" b="1" dirty="0" err="1" smtClean="0">
                <a:solidFill>
                  <a:schemeClr val="bg1">
                    <a:lumMod val="50000"/>
                  </a:schemeClr>
                </a:solidFill>
                <a:latin typeface="STKaiti"/>
                <a:ea typeface="微軟正黑體" pitchFamily="34" charset="-120"/>
              </a:rPr>
              <a:t>iOS</a:t>
            </a:r>
            <a:r>
              <a:rPr lang="en-US" altLang="zh-TW" sz="3264" b="1" dirty="0" smtClean="0">
                <a:solidFill>
                  <a:schemeClr val="bg1">
                    <a:lumMod val="50000"/>
                  </a:schemeClr>
                </a:solidFill>
                <a:latin typeface="STKaiti"/>
                <a:ea typeface="微軟正黑體" pitchFamily="34" charset="-120"/>
              </a:rPr>
              <a:t> Apps</a:t>
            </a:r>
            <a:r>
              <a:rPr lang="en-US" altLang="zh-TW" sz="3264" b="1" dirty="0" smtClean="0">
                <a:solidFill>
                  <a:schemeClr val="bg1">
                    <a:lumMod val="75000"/>
                  </a:schemeClr>
                </a:solidFill>
                <a:latin typeface="STKaiti"/>
                <a:ea typeface="微軟正黑體" pitchFamily="34" charset="-120"/>
              </a:rPr>
              <a:t/>
            </a:r>
            <a:br>
              <a:rPr lang="en-US" altLang="zh-TW" sz="3264" b="1" dirty="0" smtClean="0">
                <a:solidFill>
                  <a:schemeClr val="bg1">
                    <a:lumMod val="75000"/>
                  </a:schemeClr>
                </a:solidFill>
                <a:latin typeface="STKaiti"/>
                <a:ea typeface="微軟正黑體" pitchFamily="34" charset="-120"/>
              </a:rPr>
            </a:br>
            <a:endParaRPr lang="en-US" altLang="zh-TW" sz="3264" b="1" dirty="0" smtClean="0">
              <a:solidFill>
                <a:schemeClr val="bg1">
                  <a:lumMod val="75000"/>
                </a:schemeClr>
              </a:solidFill>
              <a:latin typeface="STKaiti"/>
              <a:ea typeface="微軟正黑體" pitchFamily="34" charset="-120"/>
            </a:endParaRPr>
          </a:p>
          <a:p>
            <a:pPr marL="349724" indent="-349724">
              <a:buFont typeface="Wingdings" pitchFamily="2" charset="2"/>
              <a:buChar char="Ø"/>
            </a:pPr>
            <a:r>
              <a:rPr lang="zh-TW" altLang="en-US" sz="3264" b="1" dirty="0" smtClean="0">
                <a:solidFill>
                  <a:srgbClr val="000000"/>
                </a:solidFill>
                <a:latin typeface="STKaiti"/>
                <a:ea typeface="微軟正黑體" pitchFamily="34" charset="-120"/>
              </a:rPr>
              <a:t>移动跨平台开发的最佳实践</a:t>
            </a:r>
            <a:r>
              <a:rPr lang="en-US" altLang="zh-TW" sz="3264" b="1" dirty="0" smtClean="0">
                <a:solidFill>
                  <a:schemeClr val="bg1">
                    <a:lumMod val="75000"/>
                  </a:schemeClr>
                </a:solidFill>
                <a:latin typeface="STKaiti"/>
                <a:ea typeface="微軟正黑體" pitchFamily="34" charset="-120"/>
              </a:rPr>
              <a:t/>
            </a:r>
            <a:br>
              <a:rPr lang="en-US" altLang="zh-TW" sz="3264" b="1" dirty="0" smtClean="0">
                <a:solidFill>
                  <a:schemeClr val="bg1">
                    <a:lumMod val="75000"/>
                  </a:schemeClr>
                </a:solidFill>
                <a:latin typeface="STKaiti"/>
                <a:ea typeface="微軟正黑體" pitchFamily="34" charset="-120"/>
              </a:rPr>
            </a:br>
            <a:endParaRPr lang="en-US" altLang="zh-TW" sz="3264" b="1" dirty="0" smtClean="0">
              <a:solidFill>
                <a:schemeClr val="bg1">
                  <a:lumMod val="75000"/>
                </a:schemeClr>
              </a:solidFill>
              <a:latin typeface="STKaiti"/>
              <a:ea typeface="微軟正黑體" pitchFamily="34" charset="-120"/>
            </a:endParaRPr>
          </a:p>
          <a:p>
            <a:pPr marL="349724" indent="-349724">
              <a:buFont typeface="Wingdings" pitchFamily="2" charset="2"/>
              <a:buChar char="Ø"/>
            </a:pPr>
            <a:r>
              <a:rPr lang="en-US" altLang="zh-TW" sz="3264" b="1" dirty="0" smtClean="0">
                <a:solidFill>
                  <a:srgbClr val="7F7F7F"/>
                </a:solidFill>
                <a:latin typeface="微軟正黑體" panose="020B0604030504040204" pitchFamily="34" charset="-120"/>
                <a:ea typeface="微軟正黑體" panose="020B0604030504040204" pitchFamily="34" charset="-120"/>
              </a:rPr>
              <a:t>Test Cloud </a:t>
            </a:r>
            <a:r>
              <a:rPr lang="zh-TW" altLang="en-US" sz="3264" b="1" dirty="0" smtClean="0">
                <a:solidFill>
                  <a:srgbClr val="7F7F7F"/>
                </a:solidFill>
                <a:latin typeface="微軟正黑體" panose="020B0604030504040204" pitchFamily="34" charset="-120"/>
                <a:ea typeface="微軟正黑體" panose="020B0604030504040204" pitchFamily="34" charset="-120"/>
              </a:rPr>
              <a:t>簡介</a:t>
            </a:r>
          </a:p>
          <a:p>
            <a:pPr marL="349724" indent="-349724">
              <a:buFont typeface="Wingdings" pitchFamily="2" charset="2"/>
              <a:buChar char="Ø"/>
            </a:pPr>
            <a:endParaRPr lang="zh-TW" altLang="en-US" sz="3264" dirty="0">
              <a:solidFill>
                <a:schemeClr val="bg1">
                  <a:lumMod val="75000"/>
                </a:schemeClr>
              </a:solidFill>
              <a:latin typeface="STKaiti"/>
              <a:ea typeface="微軟正黑體" pitchFamily="34" charset="-120"/>
            </a:endParaRPr>
          </a:p>
        </p:txBody>
      </p:sp>
      <p:sp>
        <p:nvSpPr>
          <p:cNvPr id="8" name="標題 2"/>
          <p:cNvSpPr txBox="1">
            <a:spLocks/>
          </p:cNvSpPr>
          <p:nvPr/>
        </p:nvSpPr>
        <p:spPr>
          <a:xfrm>
            <a:off x="427042" y="374525"/>
            <a:ext cx="11889564" cy="917575"/>
          </a:xfrm>
          <a:prstGeom prst="rect">
            <a:avLst/>
          </a:prstGeom>
        </p:spPr>
        <p:txBody>
          <a:bodyPr vert="horz" wrap="square" lIns="146260" tIns="91413" rIns="146260" bIns="91413" rtlCol="0" anchor="t">
            <a:noAutofit/>
          </a:bodyPr>
          <a:lst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微软雅黑" panose="020B0503020204020204" pitchFamily="34" charset="-122"/>
                <a:ea typeface="微软雅黑" panose="020B0503020204020204" pitchFamily="34" charset="-122"/>
                <a:cs typeface="Segoe UI" pitchFamily="34" charset="0"/>
              </a:defRPr>
            </a:lvl1pPr>
          </a:lstStyle>
          <a:p>
            <a:pPr algn="ctr"/>
            <a:r>
              <a:rPr lang="en-US" altLang="zh-TW" b="1" dirty="0">
                <a:solidFill>
                  <a:srgbClr val="000000"/>
                </a:solidFill>
                <a:latin typeface="Segoe UI Semibold" panose="020B0702040204020203" pitchFamily="34" charset="0"/>
                <a:cs typeface="Segoe UI Semibold" panose="020B0702040204020203" pitchFamily="34" charset="0"/>
              </a:rPr>
              <a:t>Agenda</a:t>
            </a:r>
          </a:p>
        </p:txBody>
      </p:sp>
    </p:spTree>
    <p:extLst>
      <p:ext uri="{BB962C8B-B14F-4D97-AF65-F5344CB8AC3E}">
        <p14:creationId xmlns:p14="http://schemas.microsoft.com/office/powerpoint/2010/main" val="52846884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C:\Users\Taihl\Downloads\temp photo\Layers2.png"/>
          <p:cNvPicPr/>
          <p:nvPr/>
        </p:nvPicPr>
        <p:blipFill>
          <a:blip r:embed="rId2">
            <a:extLst>
              <a:ext uri="{28A0092B-C50C-407E-A947-70E740481C1C}">
                <a14:useLocalDpi xmlns:a14="http://schemas.microsoft.com/office/drawing/2010/main" val="0"/>
              </a:ext>
            </a:extLst>
          </a:blip>
          <a:srcRect/>
          <a:stretch>
            <a:fillRect/>
          </a:stretch>
        </p:blipFill>
        <p:spPr bwMode="auto">
          <a:xfrm>
            <a:off x="175391" y="2044665"/>
            <a:ext cx="5731620" cy="3901689"/>
          </a:xfrm>
          <a:prstGeom prst="rect">
            <a:avLst/>
          </a:prstGeom>
          <a:noFill/>
          <a:ln>
            <a:noFill/>
          </a:ln>
        </p:spPr>
      </p:pic>
      <p:sp>
        <p:nvSpPr>
          <p:cNvPr id="6" name="文字方塊 5"/>
          <p:cNvSpPr txBox="1"/>
          <p:nvPr/>
        </p:nvSpPr>
        <p:spPr>
          <a:xfrm>
            <a:off x="0" y="185207"/>
            <a:ext cx="7136612" cy="987817"/>
          </a:xfrm>
          <a:prstGeom prst="rect">
            <a:avLst/>
          </a:prstGeom>
          <a:noFill/>
        </p:spPr>
        <p:txBody>
          <a:bodyPr wrap="square" lIns="139927" tIns="111942" rIns="139927" bIns="111942" rtlCol="0">
            <a:spAutoFit/>
          </a:bodyPr>
          <a:lstStyle/>
          <a:p>
            <a:pPr>
              <a:lnSpc>
                <a:spcPct val="90000"/>
              </a:lnSpc>
              <a:spcAft>
                <a:spcPts val="459"/>
              </a:spcAft>
            </a:pPr>
            <a:r>
              <a:rPr lang="zh-TW" altLang="en-US" sz="5400" b="1" spc="-102" dirty="0">
                <a:ln w="3175">
                  <a:noFill/>
                </a:ln>
                <a:latin typeface="微軟正黑體" pitchFamily="34" charset="-120"/>
                <a:ea typeface="微軟正黑體" pitchFamily="34" charset="-120"/>
              </a:rPr>
              <a:t>跨平台开发</a:t>
            </a:r>
            <a:r>
              <a:rPr lang="en-US" altLang="zh-TW" sz="5400" b="1" spc="-102" dirty="0">
                <a:ln w="3175">
                  <a:noFill/>
                </a:ln>
                <a:latin typeface="微軟正黑體" pitchFamily="34" charset="-120"/>
                <a:ea typeface="微軟正黑體" pitchFamily="34" charset="-120"/>
              </a:rPr>
              <a:t>-</a:t>
            </a:r>
            <a:r>
              <a:rPr lang="zh-TW" altLang="en-US" sz="5400" b="1" spc="-102" dirty="0">
                <a:ln w="3175">
                  <a:noFill/>
                </a:ln>
                <a:latin typeface="微軟正黑體" pitchFamily="34" charset="-120"/>
                <a:ea typeface="微軟正黑體" pitchFamily="34" charset="-120"/>
              </a:rPr>
              <a:t>代码共用</a:t>
            </a: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441" y="2018004"/>
            <a:ext cx="5906417" cy="3965833"/>
          </a:xfrm>
          <a:prstGeom prst="rect">
            <a:avLst/>
          </a:prstGeom>
        </p:spPr>
      </p:pic>
    </p:spTree>
    <p:extLst>
      <p:ext uri="{BB962C8B-B14F-4D97-AF65-F5344CB8AC3E}">
        <p14:creationId xmlns:p14="http://schemas.microsoft.com/office/powerpoint/2010/main" val="7522141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417205" y="6138124"/>
            <a:ext cx="2727823" cy="564625"/>
          </a:xfrm>
          <a:prstGeom prst="rect">
            <a:avLst/>
          </a:prstGeom>
          <a:noFill/>
        </p:spPr>
        <p:txBody>
          <a:bodyPr wrap="square" lIns="139927" tIns="111942" rIns="139927" bIns="111942" rtlCol="0">
            <a:spAutoFit/>
          </a:bodyPr>
          <a:lstStyle/>
          <a:p>
            <a:pPr algn="ctr">
              <a:lnSpc>
                <a:spcPct val="90000"/>
              </a:lnSpc>
              <a:spcAft>
                <a:spcPts val="459"/>
              </a:spcAft>
            </a:pPr>
            <a:r>
              <a:rPr lang="en-US" altLang="zh-TW" sz="2400" b="1" dirty="0">
                <a:gradFill>
                  <a:gsLst>
                    <a:gs pos="2917">
                      <a:schemeClr val="tx1"/>
                    </a:gs>
                    <a:gs pos="30000">
                      <a:schemeClr val="tx1"/>
                    </a:gs>
                  </a:gsLst>
                  <a:lin ang="5400000" scaled="0"/>
                </a:gradFill>
              </a:rPr>
              <a:t>Windows Phone</a:t>
            </a:r>
            <a:endParaRPr lang="zh-TW" altLang="en-US" sz="2400" b="1" dirty="0" err="1">
              <a:gradFill>
                <a:gsLst>
                  <a:gs pos="2917">
                    <a:schemeClr val="tx1"/>
                  </a:gs>
                  <a:gs pos="30000">
                    <a:schemeClr val="tx1"/>
                  </a:gs>
                </a:gsLst>
                <a:lin ang="5400000" scaled="0"/>
              </a:gradFill>
            </a:endParaRPr>
          </a:p>
        </p:txBody>
      </p:sp>
      <p:pic>
        <p:nvPicPr>
          <p:cNvPr id="5" name="Picture 2" descr="C:\Users\Taihl\Pictures\螢幕快照 2013-09-23 下午8.01.3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3175" y="1172707"/>
            <a:ext cx="2901488" cy="4692284"/>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3" descr="C:\Users\Taihl\Pictures\snap0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0519" y="1206897"/>
            <a:ext cx="2989328" cy="471462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4" descr="C:\Users\Taihl\Pictures\snap01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108" y="1266402"/>
            <a:ext cx="2736885" cy="4652704"/>
          </a:xfrm>
          <a:prstGeom prst="rect">
            <a:avLst/>
          </a:prstGeom>
          <a:noFill/>
          <a:extLst>
            <a:ext uri="{909E8E84-426E-40dd-AFC4-6F175D3DCCD1}">
              <a14:hiddenFill xmlns:a14="http://schemas.microsoft.com/office/drawing/2010/main" xmlns="">
                <a:solidFill>
                  <a:srgbClr val="FFFFFF"/>
                </a:solidFill>
              </a14:hiddenFill>
            </a:ext>
          </a:extLst>
        </p:spPr>
      </p:pic>
      <p:sp>
        <p:nvSpPr>
          <p:cNvPr id="8" name="文字方塊 7"/>
          <p:cNvSpPr txBox="1"/>
          <p:nvPr/>
        </p:nvSpPr>
        <p:spPr>
          <a:xfrm>
            <a:off x="4853090" y="6170664"/>
            <a:ext cx="2389630" cy="564625"/>
          </a:xfrm>
          <a:prstGeom prst="rect">
            <a:avLst/>
          </a:prstGeom>
          <a:noFill/>
        </p:spPr>
        <p:txBody>
          <a:bodyPr wrap="square" lIns="139927" tIns="111942" rIns="139927" bIns="111942" rtlCol="0">
            <a:spAutoFit/>
          </a:bodyPr>
          <a:lstStyle/>
          <a:p>
            <a:pPr algn="ctr">
              <a:lnSpc>
                <a:spcPct val="90000"/>
              </a:lnSpc>
              <a:spcAft>
                <a:spcPts val="459"/>
              </a:spcAft>
            </a:pPr>
            <a:r>
              <a:rPr lang="en-US" altLang="zh-TW" sz="2400" b="1" dirty="0">
                <a:gradFill>
                  <a:gsLst>
                    <a:gs pos="2917">
                      <a:schemeClr val="tx1"/>
                    </a:gs>
                    <a:gs pos="30000">
                      <a:schemeClr val="tx1"/>
                    </a:gs>
                  </a:gsLst>
                  <a:lin ang="5400000" scaled="0"/>
                </a:gradFill>
              </a:rPr>
              <a:t>Android</a:t>
            </a:r>
            <a:endParaRPr lang="zh-TW" altLang="en-US" sz="2400" b="1" dirty="0" err="1">
              <a:gradFill>
                <a:gsLst>
                  <a:gs pos="2917">
                    <a:schemeClr val="tx1"/>
                  </a:gs>
                  <a:gs pos="30000">
                    <a:schemeClr val="tx1"/>
                  </a:gs>
                </a:gsLst>
                <a:lin ang="5400000" scaled="0"/>
              </a:gradFill>
            </a:endParaRPr>
          </a:p>
        </p:txBody>
      </p:sp>
      <p:sp>
        <p:nvSpPr>
          <p:cNvPr id="9" name="文字方塊 8"/>
          <p:cNvSpPr txBox="1"/>
          <p:nvPr/>
        </p:nvSpPr>
        <p:spPr>
          <a:xfrm>
            <a:off x="9154457" y="6176601"/>
            <a:ext cx="2389630" cy="564625"/>
          </a:xfrm>
          <a:prstGeom prst="rect">
            <a:avLst/>
          </a:prstGeom>
          <a:noFill/>
        </p:spPr>
        <p:txBody>
          <a:bodyPr wrap="square" lIns="139927" tIns="111942" rIns="139927" bIns="111942" rtlCol="0">
            <a:spAutoFit/>
          </a:bodyPr>
          <a:lstStyle/>
          <a:p>
            <a:pPr algn="ctr">
              <a:lnSpc>
                <a:spcPct val="90000"/>
              </a:lnSpc>
              <a:spcAft>
                <a:spcPts val="459"/>
              </a:spcAft>
            </a:pPr>
            <a:r>
              <a:rPr lang="en-US" altLang="zh-TW" sz="2400" b="1" dirty="0" err="1">
                <a:gradFill>
                  <a:gsLst>
                    <a:gs pos="2917">
                      <a:schemeClr val="tx1"/>
                    </a:gs>
                    <a:gs pos="30000">
                      <a:schemeClr val="tx1"/>
                    </a:gs>
                  </a:gsLst>
                  <a:lin ang="5400000" scaled="0"/>
                </a:gradFill>
              </a:rPr>
              <a:t>iOS</a:t>
            </a:r>
            <a:endParaRPr lang="zh-TW" altLang="en-US" sz="2400" b="1" dirty="0" err="1">
              <a:gradFill>
                <a:gsLst>
                  <a:gs pos="2917">
                    <a:schemeClr val="tx1"/>
                  </a:gs>
                  <a:gs pos="30000">
                    <a:schemeClr val="tx1"/>
                  </a:gs>
                </a:gsLst>
                <a:lin ang="5400000" scaled="0"/>
              </a:gradFill>
            </a:endParaRPr>
          </a:p>
        </p:txBody>
      </p:sp>
      <p:sp>
        <p:nvSpPr>
          <p:cNvPr id="10" name="文字方塊 9"/>
          <p:cNvSpPr txBox="1"/>
          <p:nvPr/>
        </p:nvSpPr>
        <p:spPr>
          <a:xfrm>
            <a:off x="282432" y="157864"/>
            <a:ext cx="7035810" cy="987817"/>
          </a:xfrm>
          <a:prstGeom prst="rect">
            <a:avLst/>
          </a:prstGeom>
          <a:noFill/>
        </p:spPr>
        <p:txBody>
          <a:bodyPr wrap="square" lIns="139927" tIns="111942" rIns="139927" bIns="111942" rtlCol="0">
            <a:spAutoFit/>
          </a:bodyPr>
          <a:lstStyle/>
          <a:p>
            <a:pPr>
              <a:lnSpc>
                <a:spcPct val="90000"/>
              </a:lnSpc>
              <a:spcAft>
                <a:spcPts val="459"/>
              </a:spcAft>
            </a:pPr>
            <a:r>
              <a:rPr lang="zh-TW" altLang="en-US" sz="5400" b="1" spc="-102" dirty="0">
                <a:ln w="3175">
                  <a:noFill/>
                </a:ln>
                <a:solidFill>
                  <a:srgbClr val="000000"/>
                </a:solidFill>
                <a:latin typeface="微軟正黑體" pitchFamily="34" charset="-120"/>
                <a:ea typeface="微軟正黑體" pitchFamily="34" charset="-120"/>
              </a:rPr>
              <a:t>跨平台开发范例</a:t>
            </a:r>
          </a:p>
        </p:txBody>
      </p:sp>
    </p:spTree>
    <p:extLst>
      <p:ext uri="{BB962C8B-B14F-4D97-AF65-F5344CB8AC3E}">
        <p14:creationId xmlns:p14="http://schemas.microsoft.com/office/powerpoint/2010/main" val="1524199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文本占位符 3"/>
          <p:cNvSpPr>
            <a:spLocks noGrp="1"/>
          </p:cNvSpPr>
          <p:nvPr>
            <p:ph type="body" sz="quarter" idx="10"/>
          </p:nvPr>
        </p:nvSpPr>
        <p:spPr>
          <a:xfrm>
            <a:off x="274637" y="3245779"/>
            <a:ext cx="5602379" cy="932508"/>
          </a:xfrm>
        </p:spPr>
        <p:txBody>
          <a:bodyPr/>
          <a:lstStyle/>
          <a:p>
            <a:r>
              <a:rPr lang="en-US" altLang="zh-CN" sz="5400" b="1" dirty="0" smtClean="0"/>
              <a:t>Cross Platform</a:t>
            </a:r>
            <a:endParaRPr lang="en-US" altLang="zh-CN" sz="5400" b="1" dirty="0"/>
          </a:p>
        </p:txBody>
      </p:sp>
    </p:spTree>
    <p:extLst>
      <p:ext uri="{BB962C8B-B14F-4D97-AF65-F5344CB8AC3E}">
        <p14:creationId xmlns:p14="http://schemas.microsoft.com/office/powerpoint/2010/main" val="162234684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262450" y="1533499"/>
            <a:ext cx="11716190" cy="5217339"/>
          </a:xfrm>
          <a:prstGeom prst="rect">
            <a:avLst/>
          </a:prstGeom>
          <a:noFill/>
        </p:spPr>
        <p:txBody>
          <a:bodyPr wrap="square" rtlCol="0">
            <a:spAutoFit/>
          </a:bodyPr>
          <a:lstStyle/>
          <a:p>
            <a:pPr marL="349724" indent="-349724">
              <a:buFont typeface="Wingdings" pitchFamily="2" charset="2"/>
              <a:buChar char="Ø"/>
            </a:pPr>
            <a:r>
              <a:rPr lang="zh-TW" altLang="en-US" sz="3264" b="1" dirty="0" smtClean="0">
                <a:solidFill>
                  <a:schemeClr val="bg1">
                    <a:lumMod val="50000"/>
                  </a:schemeClr>
                </a:solidFill>
                <a:latin typeface="STKaiti"/>
                <a:ea typeface="微軟正黑體" pitchFamily="34" charset="-120"/>
              </a:rPr>
              <a:t>企业进行移动开发所面临的挑战</a:t>
            </a:r>
            <a:r>
              <a:rPr lang="en-US" altLang="zh-TW" sz="3264" b="1" dirty="0" smtClean="0">
                <a:solidFill>
                  <a:schemeClr val="bg1">
                    <a:lumMod val="50000"/>
                  </a:schemeClr>
                </a:solidFill>
                <a:latin typeface="STKaiti"/>
                <a:ea typeface="微軟正黑體" pitchFamily="34" charset="-120"/>
              </a:rPr>
              <a:t/>
            </a:r>
            <a:br>
              <a:rPr lang="en-US" altLang="zh-TW" sz="3264" b="1" dirty="0" smtClean="0">
                <a:solidFill>
                  <a:schemeClr val="bg1">
                    <a:lumMod val="50000"/>
                  </a:schemeClr>
                </a:solidFill>
                <a:latin typeface="STKaiti"/>
                <a:ea typeface="微軟正黑體" pitchFamily="34" charset="-120"/>
              </a:rPr>
            </a:br>
            <a:endParaRPr lang="en-US" altLang="zh-TW" sz="3264" b="1" dirty="0" smtClean="0">
              <a:solidFill>
                <a:schemeClr val="bg1">
                  <a:lumMod val="50000"/>
                </a:schemeClr>
              </a:solidFill>
              <a:latin typeface="STKaiti"/>
              <a:ea typeface="微軟正黑體" pitchFamily="34" charset="-120"/>
            </a:endParaRPr>
          </a:p>
          <a:p>
            <a:pPr marL="349724" indent="-349724">
              <a:buFont typeface="Wingdings" pitchFamily="2" charset="2"/>
              <a:buChar char="Ø"/>
            </a:pPr>
            <a:r>
              <a:rPr lang="en-US" altLang="zh-TW" sz="3264" b="1" dirty="0" smtClean="0">
                <a:solidFill>
                  <a:schemeClr val="bg1">
                    <a:lumMod val="50000"/>
                  </a:schemeClr>
                </a:solidFill>
                <a:latin typeface="STKaiti"/>
                <a:ea typeface="微軟正黑體" pitchFamily="34" charset="-120"/>
              </a:rPr>
              <a:t>Xamarin </a:t>
            </a:r>
            <a:r>
              <a:rPr lang="zh-TW" altLang="en-US" sz="3264" b="1" dirty="0" smtClean="0">
                <a:solidFill>
                  <a:schemeClr val="bg1">
                    <a:lumMod val="50000"/>
                  </a:schemeClr>
                </a:solidFill>
                <a:latin typeface="STKaiti"/>
                <a:ea typeface="微軟正黑體" pitchFamily="34" charset="-120"/>
              </a:rPr>
              <a:t>简介</a:t>
            </a:r>
            <a:r>
              <a:rPr lang="en-US" altLang="zh-TW" sz="3264" b="1" dirty="0" smtClean="0">
                <a:solidFill>
                  <a:schemeClr val="bg1">
                    <a:lumMod val="50000"/>
                  </a:schemeClr>
                </a:solidFill>
                <a:latin typeface="STKaiti"/>
                <a:ea typeface="微軟正黑體" pitchFamily="34" charset="-120"/>
              </a:rPr>
              <a:t/>
            </a:r>
            <a:br>
              <a:rPr lang="en-US" altLang="zh-TW" sz="3264" b="1" dirty="0" smtClean="0">
                <a:solidFill>
                  <a:schemeClr val="bg1">
                    <a:lumMod val="50000"/>
                  </a:schemeClr>
                </a:solidFill>
                <a:latin typeface="STKaiti"/>
                <a:ea typeface="微軟正黑體" pitchFamily="34" charset="-120"/>
              </a:rPr>
            </a:br>
            <a:endParaRPr lang="en-US" altLang="zh-TW" sz="3264" b="1" dirty="0" smtClean="0">
              <a:solidFill>
                <a:schemeClr val="bg1">
                  <a:lumMod val="50000"/>
                </a:schemeClr>
              </a:solidFill>
              <a:latin typeface="STKaiti"/>
              <a:ea typeface="微軟正黑體" pitchFamily="34" charset="-120"/>
            </a:endParaRPr>
          </a:p>
          <a:p>
            <a:pPr marL="349724" indent="-349724">
              <a:buFont typeface="Wingdings" pitchFamily="2" charset="2"/>
              <a:buChar char="Ø"/>
            </a:pPr>
            <a:r>
              <a:rPr lang="zh-TW" altLang="en-US" sz="3264" b="1" dirty="0" smtClean="0">
                <a:solidFill>
                  <a:schemeClr val="bg1">
                    <a:lumMod val="50000"/>
                  </a:schemeClr>
                </a:solidFill>
                <a:latin typeface="STKaiti"/>
                <a:ea typeface="微軟正黑體" pitchFamily="34" charset="-120"/>
              </a:rPr>
              <a:t>使用 </a:t>
            </a:r>
            <a:r>
              <a:rPr lang="en-US" altLang="zh-TW" sz="3264" b="1" dirty="0" smtClean="0">
                <a:solidFill>
                  <a:schemeClr val="bg1">
                    <a:lumMod val="50000"/>
                  </a:schemeClr>
                </a:solidFill>
                <a:latin typeface="STKaiti"/>
                <a:ea typeface="微軟正黑體" pitchFamily="34" charset="-120"/>
              </a:rPr>
              <a:t>C# </a:t>
            </a:r>
            <a:r>
              <a:rPr lang="zh-TW" altLang="en-US" sz="3264" b="1" dirty="0" smtClean="0">
                <a:solidFill>
                  <a:schemeClr val="bg1">
                    <a:lumMod val="50000"/>
                  </a:schemeClr>
                </a:solidFill>
                <a:latin typeface="STKaiti"/>
                <a:ea typeface="微軟正黑體" pitchFamily="34" charset="-120"/>
              </a:rPr>
              <a:t>开发 </a:t>
            </a:r>
            <a:r>
              <a:rPr lang="en-US" altLang="zh-TW" sz="3264" b="1" dirty="0" smtClean="0">
                <a:solidFill>
                  <a:schemeClr val="bg1">
                    <a:lumMod val="50000"/>
                  </a:schemeClr>
                </a:solidFill>
                <a:latin typeface="STKaiti"/>
                <a:ea typeface="微軟正黑體" pitchFamily="34" charset="-120"/>
              </a:rPr>
              <a:t>Android </a:t>
            </a:r>
            <a:r>
              <a:rPr lang="zh-TW" altLang="en-US" sz="3264" b="1" dirty="0" smtClean="0">
                <a:solidFill>
                  <a:schemeClr val="bg1">
                    <a:lumMod val="50000"/>
                  </a:schemeClr>
                </a:solidFill>
                <a:latin typeface="STKaiti"/>
                <a:ea typeface="微軟正黑體" pitchFamily="34" charset="-120"/>
              </a:rPr>
              <a:t>及 </a:t>
            </a:r>
            <a:r>
              <a:rPr lang="en-US" altLang="zh-TW" sz="3264" b="1" dirty="0" err="1" smtClean="0">
                <a:solidFill>
                  <a:schemeClr val="bg1">
                    <a:lumMod val="50000"/>
                  </a:schemeClr>
                </a:solidFill>
                <a:latin typeface="STKaiti"/>
                <a:ea typeface="微軟正黑體" pitchFamily="34" charset="-120"/>
              </a:rPr>
              <a:t>iOS</a:t>
            </a:r>
            <a:r>
              <a:rPr lang="en-US" altLang="zh-TW" sz="3264" b="1" dirty="0" smtClean="0">
                <a:solidFill>
                  <a:schemeClr val="bg1">
                    <a:lumMod val="50000"/>
                  </a:schemeClr>
                </a:solidFill>
                <a:latin typeface="STKaiti"/>
                <a:ea typeface="微軟正黑體" pitchFamily="34" charset="-120"/>
              </a:rPr>
              <a:t> Apps</a:t>
            </a:r>
            <a:br>
              <a:rPr lang="en-US" altLang="zh-TW" sz="3264" b="1" dirty="0" smtClean="0">
                <a:solidFill>
                  <a:schemeClr val="bg1">
                    <a:lumMod val="50000"/>
                  </a:schemeClr>
                </a:solidFill>
                <a:latin typeface="STKaiti"/>
                <a:ea typeface="微軟正黑體" pitchFamily="34" charset="-120"/>
              </a:rPr>
            </a:br>
            <a:endParaRPr lang="en-US" altLang="zh-TW" sz="3264" b="1" dirty="0" smtClean="0">
              <a:solidFill>
                <a:schemeClr val="bg1">
                  <a:lumMod val="50000"/>
                </a:schemeClr>
              </a:solidFill>
              <a:latin typeface="STKaiti"/>
              <a:ea typeface="微軟正黑體" pitchFamily="34" charset="-120"/>
            </a:endParaRPr>
          </a:p>
          <a:p>
            <a:pPr marL="349724" indent="-349724">
              <a:buFont typeface="Wingdings" pitchFamily="2" charset="2"/>
              <a:buChar char="Ø"/>
            </a:pPr>
            <a:r>
              <a:rPr lang="zh-TW" altLang="en-US" sz="3264" b="1" dirty="0" smtClean="0">
                <a:solidFill>
                  <a:schemeClr val="bg1">
                    <a:lumMod val="50000"/>
                  </a:schemeClr>
                </a:solidFill>
                <a:latin typeface="STKaiti"/>
                <a:ea typeface="微軟正黑體" pitchFamily="34" charset="-120"/>
              </a:rPr>
              <a:t>移动跨平台开发的最佳实践</a:t>
            </a:r>
            <a:r>
              <a:rPr lang="en-US" altLang="zh-TW" sz="3264" b="1" dirty="0" smtClean="0">
                <a:solidFill>
                  <a:schemeClr val="bg1">
                    <a:lumMod val="50000"/>
                  </a:schemeClr>
                </a:solidFill>
                <a:latin typeface="STKaiti"/>
                <a:ea typeface="微軟正黑體" pitchFamily="34" charset="-120"/>
              </a:rPr>
              <a:t/>
            </a:r>
            <a:br>
              <a:rPr lang="en-US" altLang="zh-TW" sz="3264" b="1" dirty="0" smtClean="0">
                <a:solidFill>
                  <a:schemeClr val="bg1">
                    <a:lumMod val="50000"/>
                  </a:schemeClr>
                </a:solidFill>
                <a:latin typeface="STKaiti"/>
                <a:ea typeface="微軟正黑體" pitchFamily="34" charset="-120"/>
              </a:rPr>
            </a:br>
            <a:endParaRPr lang="en-US" altLang="zh-TW" sz="3264" b="1" dirty="0" smtClean="0">
              <a:solidFill>
                <a:schemeClr val="bg1">
                  <a:lumMod val="50000"/>
                </a:schemeClr>
              </a:solidFill>
              <a:latin typeface="STKaiti"/>
              <a:ea typeface="微軟正黑體" pitchFamily="34" charset="-120"/>
            </a:endParaRPr>
          </a:p>
          <a:p>
            <a:pPr marL="349724" indent="-349724">
              <a:buFont typeface="Wingdings" pitchFamily="2" charset="2"/>
              <a:buChar char="Ø"/>
            </a:pPr>
            <a:r>
              <a:rPr lang="en-US" altLang="zh-TW" sz="3264" b="1" dirty="0" smtClean="0">
                <a:solidFill>
                  <a:srgbClr val="000000"/>
                </a:solidFill>
                <a:latin typeface="微軟正黑體" panose="020B0604030504040204" pitchFamily="34" charset="-120"/>
                <a:ea typeface="微軟正黑體" panose="020B0604030504040204" pitchFamily="34" charset="-120"/>
              </a:rPr>
              <a:t>Test Cloud </a:t>
            </a:r>
            <a:r>
              <a:rPr lang="zh-TW" altLang="en-US" sz="3264" b="1" dirty="0" smtClean="0">
                <a:solidFill>
                  <a:srgbClr val="000000"/>
                </a:solidFill>
                <a:latin typeface="微軟正黑體" panose="020B0604030504040204" pitchFamily="34" charset="-120"/>
                <a:ea typeface="微軟正黑體" panose="020B0604030504040204" pitchFamily="34" charset="-120"/>
              </a:rPr>
              <a:t>簡介</a:t>
            </a:r>
          </a:p>
          <a:p>
            <a:pPr marL="349724" indent="-349724">
              <a:buFont typeface="Wingdings" pitchFamily="2" charset="2"/>
              <a:buChar char="Ø"/>
            </a:pPr>
            <a:endParaRPr lang="zh-TW" altLang="en-US" sz="3264" dirty="0">
              <a:solidFill>
                <a:schemeClr val="bg1">
                  <a:lumMod val="75000"/>
                </a:schemeClr>
              </a:solidFill>
              <a:latin typeface="STKaiti"/>
              <a:ea typeface="微軟正黑體" pitchFamily="34" charset="-120"/>
            </a:endParaRPr>
          </a:p>
        </p:txBody>
      </p:sp>
      <p:sp>
        <p:nvSpPr>
          <p:cNvPr id="8" name="標題 2"/>
          <p:cNvSpPr txBox="1">
            <a:spLocks/>
          </p:cNvSpPr>
          <p:nvPr/>
        </p:nvSpPr>
        <p:spPr>
          <a:xfrm>
            <a:off x="427042" y="374525"/>
            <a:ext cx="11889564" cy="917575"/>
          </a:xfrm>
          <a:prstGeom prst="rect">
            <a:avLst/>
          </a:prstGeom>
        </p:spPr>
        <p:txBody>
          <a:bodyPr vert="horz" wrap="square" lIns="146260" tIns="91413" rIns="146260" bIns="91413" rtlCol="0" anchor="t">
            <a:noAutofit/>
          </a:bodyPr>
          <a:lst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微软雅黑" panose="020B0503020204020204" pitchFamily="34" charset="-122"/>
                <a:ea typeface="微软雅黑" panose="020B0503020204020204" pitchFamily="34" charset="-122"/>
                <a:cs typeface="Segoe UI" pitchFamily="34" charset="0"/>
              </a:defRPr>
            </a:lvl1pPr>
          </a:lstStyle>
          <a:p>
            <a:pPr algn="ctr"/>
            <a:r>
              <a:rPr lang="en-US" altLang="zh-TW" b="1" dirty="0">
                <a:solidFill>
                  <a:srgbClr val="000000"/>
                </a:solidFill>
                <a:latin typeface="Segoe UI Semibold" panose="020B0702040204020203" pitchFamily="34" charset="0"/>
                <a:cs typeface="Segoe UI Semibold" panose="020B0702040204020203" pitchFamily="34" charset="0"/>
              </a:rPr>
              <a:t>Agenda</a:t>
            </a:r>
          </a:p>
        </p:txBody>
      </p:sp>
    </p:spTree>
    <p:extLst>
      <p:ext uri="{BB962C8B-B14F-4D97-AF65-F5344CB8AC3E}">
        <p14:creationId xmlns:p14="http://schemas.microsoft.com/office/powerpoint/2010/main" val="9233052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262450" y="1533499"/>
            <a:ext cx="11716190" cy="5217339"/>
          </a:xfrm>
          <a:prstGeom prst="rect">
            <a:avLst/>
          </a:prstGeom>
          <a:noFill/>
        </p:spPr>
        <p:txBody>
          <a:bodyPr wrap="square" rtlCol="0">
            <a:spAutoFit/>
          </a:bodyPr>
          <a:lstStyle/>
          <a:p>
            <a:pPr marL="349724" indent="-349724">
              <a:buFont typeface="Wingdings" pitchFamily="2" charset="2"/>
              <a:buChar char="Ø"/>
            </a:pPr>
            <a:r>
              <a:rPr lang="zh-TW" altLang="en-US" sz="3264" b="1" dirty="0" smtClean="0">
                <a:solidFill>
                  <a:srgbClr val="000000"/>
                </a:solidFill>
                <a:latin typeface="STKaiti"/>
                <a:ea typeface="微軟正黑體" pitchFamily="34" charset="-120"/>
              </a:rPr>
              <a:t>企业进行移动开发所面临的挑战</a:t>
            </a:r>
            <a:r>
              <a:rPr lang="en-US" altLang="zh-TW" sz="3264" b="1" dirty="0" smtClean="0">
                <a:solidFill>
                  <a:srgbClr val="000000"/>
                </a:solidFill>
                <a:latin typeface="STKaiti"/>
                <a:ea typeface="微軟正黑體" pitchFamily="34" charset="-120"/>
              </a:rPr>
              <a:t/>
            </a:r>
            <a:br>
              <a:rPr lang="en-US" altLang="zh-TW" sz="3264" b="1" dirty="0" smtClean="0">
                <a:solidFill>
                  <a:srgbClr val="000000"/>
                </a:solidFill>
                <a:latin typeface="STKaiti"/>
                <a:ea typeface="微軟正黑體" pitchFamily="34" charset="-120"/>
              </a:rPr>
            </a:br>
            <a:endParaRPr lang="en-US" altLang="zh-TW" sz="3264" b="1" dirty="0" smtClean="0">
              <a:solidFill>
                <a:srgbClr val="000000"/>
              </a:solidFill>
              <a:latin typeface="STKaiti"/>
              <a:ea typeface="微軟正黑體" pitchFamily="34" charset="-120"/>
            </a:endParaRPr>
          </a:p>
          <a:p>
            <a:pPr marL="349724" indent="-349724">
              <a:buFont typeface="Wingdings" pitchFamily="2" charset="2"/>
              <a:buChar char="Ø"/>
            </a:pPr>
            <a:r>
              <a:rPr lang="en-US" altLang="zh-TW" sz="3264" b="1" dirty="0" smtClean="0">
                <a:solidFill>
                  <a:schemeClr val="bg1">
                    <a:lumMod val="50000"/>
                  </a:schemeClr>
                </a:solidFill>
                <a:latin typeface="STKaiti"/>
                <a:ea typeface="微軟正黑體" pitchFamily="34" charset="-120"/>
              </a:rPr>
              <a:t>Xamarin </a:t>
            </a:r>
            <a:r>
              <a:rPr lang="zh-TW" altLang="en-US" sz="3264" b="1" dirty="0" smtClean="0">
                <a:solidFill>
                  <a:schemeClr val="bg1">
                    <a:lumMod val="50000"/>
                  </a:schemeClr>
                </a:solidFill>
                <a:latin typeface="STKaiti"/>
                <a:ea typeface="微軟正黑體" pitchFamily="34" charset="-120"/>
              </a:rPr>
              <a:t>简介</a:t>
            </a:r>
            <a:r>
              <a:rPr lang="en-US" altLang="zh-TW" sz="3264" b="1" dirty="0" smtClean="0">
                <a:solidFill>
                  <a:schemeClr val="bg1">
                    <a:lumMod val="50000"/>
                  </a:schemeClr>
                </a:solidFill>
                <a:latin typeface="STKaiti"/>
                <a:ea typeface="微軟正黑體" pitchFamily="34" charset="-120"/>
              </a:rPr>
              <a:t/>
            </a:r>
            <a:br>
              <a:rPr lang="en-US" altLang="zh-TW" sz="3264" b="1" dirty="0" smtClean="0">
                <a:solidFill>
                  <a:schemeClr val="bg1">
                    <a:lumMod val="50000"/>
                  </a:schemeClr>
                </a:solidFill>
                <a:latin typeface="STKaiti"/>
                <a:ea typeface="微軟正黑體" pitchFamily="34" charset="-120"/>
              </a:rPr>
            </a:br>
            <a:endParaRPr lang="en-US" altLang="zh-TW" sz="3264" b="1" dirty="0" smtClean="0">
              <a:solidFill>
                <a:schemeClr val="bg1">
                  <a:lumMod val="50000"/>
                </a:schemeClr>
              </a:solidFill>
              <a:latin typeface="STKaiti"/>
              <a:ea typeface="微軟正黑體" pitchFamily="34" charset="-120"/>
            </a:endParaRPr>
          </a:p>
          <a:p>
            <a:pPr marL="349724" indent="-349724">
              <a:buFont typeface="Wingdings" pitchFamily="2" charset="2"/>
              <a:buChar char="Ø"/>
            </a:pPr>
            <a:r>
              <a:rPr lang="zh-TW" altLang="en-US" sz="3264" b="1" dirty="0" smtClean="0">
                <a:solidFill>
                  <a:schemeClr val="bg1">
                    <a:lumMod val="50000"/>
                  </a:schemeClr>
                </a:solidFill>
                <a:latin typeface="STKaiti"/>
                <a:ea typeface="微軟正黑體" pitchFamily="34" charset="-120"/>
              </a:rPr>
              <a:t>使用 </a:t>
            </a:r>
            <a:r>
              <a:rPr lang="en-US" altLang="zh-TW" sz="3264" b="1" dirty="0" smtClean="0">
                <a:solidFill>
                  <a:schemeClr val="bg1">
                    <a:lumMod val="50000"/>
                  </a:schemeClr>
                </a:solidFill>
                <a:latin typeface="STKaiti"/>
                <a:ea typeface="微軟正黑體" pitchFamily="34" charset="-120"/>
              </a:rPr>
              <a:t>C# </a:t>
            </a:r>
            <a:r>
              <a:rPr lang="zh-TW" altLang="en-US" sz="3264" b="1" dirty="0" smtClean="0">
                <a:solidFill>
                  <a:schemeClr val="bg1">
                    <a:lumMod val="50000"/>
                  </a:schemeClr>
                </a:solidFill>
                <a:latin typeface="STKaiti"/>
                <a:ea typeface="微軟正黑體" pitchFamily="34" charset="-120"/>
              </a:rPr>
              <a:t>开发 </a:t>
            </a:r>
            <a:r>
              <a:rPr lang="en-US" altLang="zh-TW" sz="3264" b="1" dirty="0" smtClean="0">
                <a:solidFill>
                  <a:schemeClr val="bg1">
                    <a:lumMod val="50000"/>
                  </a:schemeClr>
                </a:solidFill>
                <a:latin typeface="STKaiti"/>
                <a:ea typeface="微軟正黑體" pitchFamily="34" charset="-120"/>
              </a:rPr>
              <a:t>Android </a:t>
            </a:r>
            <a:r>
              <a:rPr lang="zh-TW" altLang="en-US" sz="3264" b="1" dirty="0" smtClean="0">
                <a:solidFill>
                  <a:schemeClr val="bg1">
                    <a:lumMod val="50000"/>
                  </a:schemeClr>
                </a:solidFill>
                <a:latin typeface="STKaiti"/>
                <a:ea typeface="微軟正黑體" pitchFamily="34" charset="-120"/>
              </a:rPr>
              <a:t>及 </a:t>
            </a:r>
            <a:r>
              <a:rPr lang="en-US" altLang="zh-TW" sz="3264" b="1" dirty="0" err="1" smtClean="0">
                <a:solidFill>
                  <a:schemeClr val="bg1">
                    <a:lumMod val="50000"/>
                  </a:schemeClr>
                </a:solidFill>
                <a:latin typeface="STKaiti"/>
                <a:ea typeface="微軟正黑體" pitchFamily="34" charset="-120"/>
              </a:rPr>
              <a:t>iOS</a:t>
            </a:r>
            <a:r>
              <a:rPr lang="en-US" altLang="zh-TW" sz="3264" b="1" dirty="0" smtClean="0">
                <a:solidFill>
                  <a:schemeClr val="bg1">
                    <a:lumMod val="50000"/>
                  </a:schemeClr>
                </a:solidFill>
                <a:latin typeface="STKaiti"/>
                <a:ea typeface="微軟正黑體" pitchFamily="34" charset="-120"/>
              </a:rPr>
              <a:t> Apps</a:t>
            </a:r>
            <a:br>
              <a:rPr lang="en-US" altLang="zh-TW" sz="3264" b="1" dirty="0" smtClean="0">
                <a:solidFill>
                  <a:schemeClr val="bg1">
                    <a:lumMod val="50000"/>
                  </a:schemeClr>
                </a:solidFill>
                <a:latin typeface="STKaiti"/>
                <a:ea typeface="微軟正黑體" pitchFamily="34" charset="-120"/>
              </a:rPr>
            </a:br>
            <a:endParaRPr lang="en-US" altLang="zh-TW" sz="3264" b="1" dirty="0" smtClean="0">
              <a:solidFill>
                <a:schemeClr val="bg1">
                  <a:lumMod val="50000"/>
                </a:schemeClr>
              </a:solidFill>
              <a:latin typeface="STKaiti"/>
              <a:ea typeface="微軟正黑體" pitchFamily="34" charset="-120"/>
            </a:endParaRPr>
          </a:p>
          <a:p>
            <a:pPr marL="349724" indent="-349724">
              <a:buFont typeface="Wingdings" pitchFamily="2" charset="2"/>
              <a:buChar char="Ø"/>
            </a:pPr>
            <a:r>
              <a:rPr lang="zh-TW" altLang="en-US" sz="3264" b="1" dirty="0" smtClean="0">
                <a:solidFill>
                  <a:schemeClr val="bg1">
                    <a:lumMod val="50000"/>
                  </a:schemeClr>
                </a:solidFill>
                <a:latin typeface="STKaiti"/>
                <a:ea typeface="微軟正黑體" pitchFamily="34" charset="-120"/>
              </a:rPr>
              <a:t>移动跨平台开发的最佳实践</a:t>
            </a:r>
            <a:r>
              <a:rPr lang="en-US" altLang="zh-TW" sz="3264" b="1" dirty="0" smtClean="0">
                <a:solidFill>
                  <a:schemeClr val="bg1">
                    <a:lumMod val="50000"/>
                  </a:schemeClr>
                </a:solidFill>
                <a:latin typeface="STKaiti"/>
                <a:ea typeface="微軟正黑體" pitchFamily="34" charset="-120"/>
              </a:rPr>
              <a:t/>
            </a:r>
            <a:br>
              <a:rPr lang="en-US" altLang="zh-TW" sz="3264" b="1" dirty="0" smtClean="0">
                <a:solidFill>
                  <a:schemeClr val="bg1">
                    <a:lumMod val="50000"/>
                  </a:schemeClr>
                </a:solidFill>
                <a:latin typeface="STKaiti"/>
                <a:ea typeface="微軟正黑體" pitchFamily="34" charset="-120"/>
              </a:rPr>
            </a:br>
            <a:endParaRPr lang="en-US" altLang="zh-TW" sz="3264" b="1" dirty="0" smtClean="0">
              <a:solidFill>
                <a:schemeClr val="bg1">
                  <a:lumMod val="50000"/>
                </a:schemeClr>
              </a:solidFill>
              <a:latin typeface="STKaiti"/>
              <a:ea typeface="微軟正黑體" pitchFamily="34" charset="-120"/>
            </a:endParaRPr>
          </a:p>
          <a:p>
            <a:pPr marL="349724" indent="-349724">
              <a:buFont typeface="Wingdings" pitchFamily="2" charset="2"/>
              <a:buChar char="Ø"/>
            </a:pPr>
            <a:r>
              <a:rPr lang="en-US" altLang="zh-TW" sz="3264" b="1" dirty="0" smtClean="0">
                <a:solidFill>
                  <a:schemeClr val="bg1">
                    <a:lumMod val="50000"/>
                  </a:schemeClr>
                </a:solidFill>
                <a:latin typeface="微軟正黑體" panose="020B0604030504040204" pitchFamily="34" charset="-120"/>
                <a:ea typeface="微軟正黑體" panose="020B0604030504040204" pitchFamily="34" charset="-120"/>
              </a:rPr>
              <a:t>Test Cloud </a:t>
            </a:r>
            <a:r>
              <a:rPr lang="zh-TW" altLang="en-US" sz="3264" b="1" dirty="0" smtClean="0">
                <a:solidFill>
                  <a:schemeClr val="bg1">
                    <a:lumMod val="50000"/>
                  </a:schemeClr>
                </a:solidFill>
                <a:latin typeface="微軟正黑體" panose="020B0604030504040204" pitchFamily="34" charset="-120"/>
                <a:ea typeface="微軟正黑體" panose="020B0604030504040204" pitchFamily="34" charset="-120"/>
              </a:rPr>
              <a:t>簡介</a:t>
            </a:r>
          </a:p>
          <a:p>
            <a:pPr marL="349724" indent="-349724">
              <a:buFont typeface="Wingdings" pitchFamily="2" charset="2"/>
              <a:buChar char="Ø"/>
            </a:pPr>
            <a:endParaRPr lang="zh-TW" altLang="en-US" sz="3264" dirty="0">
              <a:solidFill>
                <a:srgbClr val="000000"/>
              </a:solidFill>
              <a:latin typeface="STKaiti"/>
              <a:ea typeface="微軟正黑體" pitchFamily="34" charset="-120"/>
            </a:endParaRPr>
          </a:p>
        </p:txBody>
      </p:sp>
      <p:sp>
        <p:nvSpPr>
          <p:cNvPr id="8" name="標題 2"/>
          <p:cNvSpPr txBox="1">
            <a:spLocks/>
          </p:cNvSpPr>
          <p:nvPr/>
        </p:nvSpPr>
        <p:spPr>
          <a:xfrm>
            <a:off x="427042" y="374525"/>
            <a:ext cx="11889564" cy="917575"/>
          </a:xfrm>
          <a:prstGeom prst="rect">
            <a:avLst/>
          </a:prstGeom>
        </p:spPr>
        <p:txBody>
          <a:bodyPr vert="horz" wrap="square" lIns="146260" tIns="91413" rIns="146260" bIns="91413" rtlCol="0" anchor="t">
            <a:noAutofit/>
          </a:bodyPr>
          <a:lst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微软雅黑" panose="020B0503020204020204" pitchFamily="34" charset="-122"/>
                <a:ea typeface="微软雅黑" panose="020B0503020204020204" pitchFamily="34" charset="-122"/>
                <a:cs typeface="Segoe UI" pitchFamily="34" charset="0"/>
              </a:defRPr>
            </a:lvl1pPr>
          </a:lstStyle>
          <a:p>
            <a:pPr algn="ctr"/>
            <a:r>
              <a:rPr lang="en-US" altLang="zh-TW" b="1" dirty="0">
                <a:solidFill>
                  <a:srgbClr val="000000"/>
                </a:solidFill>
                <a:latin typeface="Segoe UI Semibold" panose="020B0702040204020203" pitchFamily="34" charset="0"/>
                <a:cs typeface="Segoe UI Semibold" panose="020B0702040204020203" pitchFamily="34" charset="0"/>
              </a:rPr>
              <a:t>Agenda</a:t>
            </a:r>
          </a:p>
        </p:txBody>
      </p:sp>
    </p:spTree>
    <p:extLst>
      <p:ext uri="{BB962C8B-B14F-4D97-AF65-F5344CB8AC3E}">
        <p14:creationId xmlns:p14="http://schemas.microsoft.com/office/powerpoint/2010/main" val="388333178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9749" y="2072889"/>
            <a:ext cx="3571608" cy="2773696"/>
          </a:xfrm>
          <a:prstGeom prst="rect">
            <a:avLst/>
          </a:prstGeom>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099" y="2160915"/>
            <a:ext cx="4880472" cy="2705175"/>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8419" y="2072890"/>
            <a:ext cx="4827470" cy="3304518"/>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2042" y="2094618"/>
            <a:ext cx="5948802" cy="2809987"/>
          </a:xfrm>
          <a:prstGeom prst="rect">
            <a:avLst/>
          </a:prstGeom>
        </p:spPr>
      </p:pic>
      <p:pic>
        <p:nvPicPr>
          <p:cNvPr id="1026" name="Picture 2" descr="C:\Users\Taihl\Pictures\snap00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9763" y="2300270"/>
            <a:ext cx="4536127" cy="2541181"/>
          </a:xfrm>
          <a:prstGeom prst="rect">
            <a:avLst/>
          </a:prstGeom>
          <a:noFill/>
          <a:extLst>
            <a:ext uri="{909E8E84-426E-40dd-AFC4-6F175D3DCCD1}">
              <a14:hiddenFill xmlns:a14="http://schemas.microsoft.com/office/drawing/2010/main" xmlns="">
                <a:solidFill>
                  <a:srgbClr val="FFFFFF"/>
                </a:solidFill>
              </a14:hiddenFill>
            </a:ext>
          </a:extLst>
        </p:spPr>
      </p:pic>
      <p:sp>
        <p:nvSpPr>
          <p:cNvPr id="8" name="文字方塊 7"/>
          <p:cNvSpPr txBox="1"/>
          <p:nvPr/>
        </p:nvSpPr>
        <p:spPr>
          <a:xfrm>
            <a:off x="1552540" y="1959179"/>
            <a:ext cx="3892399" cy="553998"/>
          </a:xfrm>
          <a:prstGeom prst="rect">
            <a:avLst/>
          </a:prstGeom>
          <a:noFill/>
        </p:spPr>
        <p:txBody>
          <a:bodyPr wrap="square" rtlCol="0">
            <a:spAutoFit/>
          </a:bodyPr>
          <a:lstStyle/>
          <a:p>
            <a:endParaRPr lang="zh-TW" altLang="en-US" sz="3000" dirty="0">
              <a:latin typeface="微軟正黑體" pitchFamily="34" charset="-120"/>
              <a:ea typeface="微軟正黑體" pitchFamily="34" charset="-120"/>
            </a:endParaRPr>
          </a:p>
        </p:txBody>
      </p:sp>
      <p:sp>
        <p:nvSpPr>
          <p:cNvPr id="9" name="文字方塊 8"/>
          <p:cNvSpPr txBox="1"/>
          <p:nvPr/>
        </p:nvSpPr>
        <p:spPr>
          <a:xfrm>
            <a:off x="287116" y="1031975"/>
            <a:ext cx="5466278" cy="553998"/>
          </a:xfrm>
          <a:prstGeom prst="rect">
            <a:avLst/>
          </a:prstGeom>
          <a:noFill/>
        </p:spPr>
        <p:txBody>
          <a:bodyPr wrap="square" rtlCol="0">
            <a:spAutoFit/>
          </a:bodyPr>
          <a:lstStyle/>
          <a:p>
            <a:pPr marL="291436" indent="-291436">
              <a:buFont typeface="Wingdings" pitchFamily="2" charset="2"/>
              <a:buChar char="Ø"/>
            </a:pPr>
            <a:r>
              <a:rPr kumimoji="1" lang="zh-TW" altLang="en-US" sz="3000" b="1" dirty="0">
                <a:latin typeface="Microsoft YaHei UI Light" panose="020B0502040204020203" pitchFamily="34" charset="-122"/>
                <a:ea typeface="Microsoft YaHei UI Light" panose="020B0502040204020203" pitchFamily="34" charset="-122"/>
              </a:rPr>
              <a:t>应用程序探索</a:t>
            </a:r>
            <a:r>
              <a:rPr kumimoji="1" lang="en-US" altLang="zh-TW" sz="3000" b="1" dirty="0">
                <a:latin typeface="Microsoft YaHei UI Light" panose="020B0502040204020203" pitchFamily="34" charset="-122"/>
                <a:ea typeface="Microsoft YaHei UI Light" panose="020B0502040204020203" pitchFamily="34" charset="-122"/>
              </a:rPr>
              <a:t>(</a:t>
            </a:r>
            <a:r>
              <a:rPr kumimoji="1" lang="zh-TW" altLang="en-US" sz="3000" b="1" dirty="0">
                <a:latin typeface="Microsoft YaHei UI Light" panose="020B0502040204020203" pitchFamily="34" charset="-122"/>
                <a:ea typeface="Microsoft YaHei UI Light" panose="020B0502040204020203" pitchFamily="34" charset="-122"/>
              </a:rPr>
              <a:t>黑箱测试</a:t>
            </a:r>
            <a:r>
              <a:rPr kumimoji="1" lang="en-US" altLang="zh-TW" sz="3000" b="1" dirty="0">
                <a:latin typeface="Microsoft YaHei UI Light" panose="020B0502040204020203" pitchFamily="34" charset="-122"/>
                <a:ea typeface="Microsoft YaHei UI Light" panose="020B0502040204020203" pitchFamily="34" charset="-122"/>
              </a:rPr>
              <a:t>) </a:t>
            </a:r>
            <a:endParaRPr kumimoji="1" lang="zh-TW" altLang="en-US" sz="3000" b="1" dirty="0">
              <a:latin typeface="Microsoft YaHei UI Light" panose="020B0502040204020203" pitchFamily="34" charset="-122"/>
              <a:ea typeface="Microsoft YaHei UI Light" panose="020B0502040204020203" pitchFamily="34" charset="-122"/>
            </a:endParaRPr>
          </a:p>
        </p:txBody>
      </p:sp>
      <p:sp>
        <p:nvSpPr>
          <p:cNvPr id="11" name="文字方塊 10"/>
          <p:cNvSpPr txBox="1"/>
          <p:nvPr/>
        </p:nvSpPr>
        <p:spPr>
          <a:xfrm>
            <a:off x="287117" y="1898114"/>
            <a:ext cx="4506260" cy="553998"/>
          </a:xfrm>
          <a:prstGeom prst="rect">
            <a:avLst/>
          </a:prstGeom>
          <a:noFill/>
        </p:spPr>
        <p:txBody>
          <a:bodyPr wrap="square" rtlCol="0">
            <a:spAutoFit/>
          </a:bodyPr>
          <a:lstStyle/>
          <a:p>
            <a:pPr marL="291436" indent="-291436">
              <a:buFont typeface="Wingdings" pitchFamily="2" charset="2"/>
              <a:buChar char="Ø"/>
            </a:pPr>
            <a:r>
              <a:rPr kumimoji="1" lang="zh-TW" altLang="en-US" sz="3000" b="1" dirty="0">
                <a:latin typeface="Microsoft YaHei UI Light" panose="020B0502040204020203" pitchFamily="34" charset="-122"/>
                <a:ea typeface="Microsoft YaHei UI Light" panose="020B0502040204020203" pitchFamily="34" charset="-122"/>
              </a:rPr>
              <a:t>透过实机进行测试</a:t>
            </a:r>
            <a:endParaRPr kumimoji="1" lang="en-US" altLang="zh-TW" sz="3000" b="1" dirty="0">
              <a:latin typeface="Microsoft YaHei UI Light" panose="020B0502040204020203" pitchFamily="34" charset="-122"/>
              <a:ea typeface="Microsoft YaHei UI Light" panose="020B0502040204020203" pitchFamily="34" charset="-122"/>
            </a:endParaRPr>
          </a:p>
        </p:txBody>
      </p:sp>
      <p:sp>
        <p:nvSpPr>
          <p:cNvPr id="12" name="文字方塊 11"/>
          <p:cNvSpPr txBox="1"/>
          <p:nvPr/>
        </p:nvSpPr>
        <p:spPr>
          <a:xfrm>
            <a:off x="265435" y="2868012"/>
            <a:ext cx="4499531" cy="553998"/>
          </a:xfrm>
          <a:prstGeom prst="rect">
            <a:avLst/>
          </a:prstGeom>
          <a:noFill/>
        </p:spPr>
        <p:txBody>
          <a:bodyPr wrap="square" rtlCol="0">
            <a:spAutoFit/>
          </a:bodyPr>
          <a:lstStyle/>
          <a:p>
            <a:pPr marL="291436" indent="-291436">
              <a:buFont typeface="Wingdings" pitchFamily="2" charset="2"/>
              <a:buChar char="Ø"/>
            </a:pPr>
            <a:r>
              <a:rPr kumimoji="1" lang="zh-TW" altLang="en-US" sz="3000" b="1" dirty="0">
                <a:latin typeface="Microsoft YaHei UI Light" panose="020B0502040204020203" pitchFamily="34" charset="-122"/>
                <a:ea typeface="Microsoft YaHei UI Light" panose="020B0502040204020203" pitchFamily="34" charset="-122"/>
              </a:rPr>
              <a:t>可视化的测试结果</a:t>
            </a:r>
          </a:p>
        </p:txBody>
      </p:sp>
      <p:sp>
        <p:nvSpPr>
          <p:cNvPr id="13" name="文字方塊 12"/>
          <p:cNvSpPr txBox="1"/>
          <p:nvPr/>
        </p:nvSpPr>
        <p:spPr>
          <a:xfrm>
            <a:off x="265436" y="3886716"/>
            <a:ext cx="4518529" cy="553998"/>
          </a:xfrm>
          <a:prstGeom prst="rect">
            <a:avLst/>
          </a:prstGeom>
          <a:noFill/>
        </p:spPr>
        <p:txBody>
          <a:bodyPr wrap="square" rtlCol="0">
            <a:spAutoFit/>
          </a:bodyPr>
          <a:lstStyle/>
          <a:p>
            <a:pPr marL="291436" indent="-291436">
              <a:buFont typeface="Wingdings" pitchFamily="2" charset="2"/>
              <a:buChar char="Ø"/>
            </a:pPr>
            <a:r>
              <a:rPr kumimoji="1" lang="zh-TW" altLang="en-US" sz="3000" b="1" dirty="0">
                <a:latin typeface="Microsoft YaHei UI Light" panose="020B0502040204020203" pitchFamily="34" charset="-122"/>
                <a:ea typeface="Microsoft YaHei UI Light" panose="020B0502040204020203" pitchFamily="34" charset="-122"/>
              </a:rPr>
              <a:t>用</a:t>
            </a:r>
            <a:r>
              <a:rPr kumimoji="1" lang="en-US" altLang="zh-TW" sz="3000" b="1" dirty="0">
                <a:latin typeface="Microsoft YaHei UI Light" panose="020B0502040204020203" pitchFamily="34" charset="-122"/>
                <a:ea typeface="Microsoft YaHei UI Light" panose="020B0502040204020203" pitchFamily="34" charset="-122"/>
              </a:rPr>
              <a:t>C#</a:t>
            </a:r>
            <a:r>
              <a:rPr kumimoji="1" lang="zh-TW" altLang="en-US" sz="3000" b="1" dirty="0">
                <a:latin typeface="Microsoft YaHei UI Light" panose="020B0502040204020203" pitchFamily="34" charset="-122"/>
                <a:ea typeface="Microsoft YaHei UI Light" panose="020B0502040204020203" pitchFamily="34" charset="-122"/>
              </a:rPr>
              <a:t>或</a:t>
            </a:r>
            <a:r>
              <a:rPr kumimoji="1" lang="en-US" altLang="zh-TW" sz="3000" b="1" dirty="0">
                <a:latin typeface="Microsoft YaHei UI Light" panose="020B0502040204020203" pitchFamily="34" charset="-122"/>
                <a:ea typeface="Microsoft YaHei UI Light" panose="020B0502040204020203" pitchFamily="34" charset="-122"/>
              </a:rPr>
              <a:t>Ruby</a:t>
            </a:r>
            <a:r>
              <a:rPr kumimoji="1" lang="zh-TW" altLang="en-US" sz="3000" b="1" dirty="0">
                <a:latin typeface="Microsoft YaHei UI Light" panose="020B0502040204020203" pitchFamily="34" charset="-122"/>
                <a:ea typeface="Microsoft YaHei UI Light" panose="020B0502040204020203" pitchFamily="34" charset="-122"/>
              </a:rPr>
              <a:t>撰写脚本</a:t>
            </a:r>
          </a:p>
        </p:txBody>
      </p:sp>
      <p:sp>
        <p:nvSpPr>
          <p:cNvPr id="14" name="文字方塊 13"/>
          <p:cNvSpPr txBox="1"/>
          <p:nvPr/>
        </p:nvSpPr>
        <p:spPr>
          <a:xfrm>
            <a:off x="287117" y="4841455"/>
            <a:ext cx="4864057" cy="553998"/>
          </a:xfrm>
          <a:prstGeom prst="rect">
            <a:avLst/>
          </a:prstGeom>
          <a:noFill/>
        </p:spPr>
        <p:txBody>
          <a:bodyPr wrap="square" rtlCol="0">
            <a:spAutoFit/>
          </a:bodyPr>
          <a:lstStyle/>
          <a:p>
            <a:pPr marL="291436" indent="-291436">
              <a:buFont typeface="Wingdings" pitchFamily="2" charset="2"/>
              <a:buChar char="Ø"/>
            </a:pPr>
            <a:r>
              <a:rPr kumimoji="1" lang="zh-TW" altLang="en-US" sz="3000" b="1" dirty="0">
                <a:latin typeface="Microsoft YaHei UI Light" panose="020B0502040204020203" pitchFamily="34" charset="-122"/>
                <a:ea typeface="Microsoft YaHei UI Light" panose="020B0502040204020203" pitchFamily="34" charset="-122"/>
              </a:rPr>
              <a:t>检视</a:t>
            </a:r>
            <a:r>
              <a:rPr kumimoji="1" lang="en-US" altLang="zh-TW" sz="3000" b="1" dirty="0">
                <a:latin typeface="Microsoft YaHei UI Light" panose="020B0502040204020203" pitchFamily="34" charset="-122"/>
                <a:ea typeface="Microsoft YaHei UI Light" panose="020B0502040204020203" pitchFamily="34" charset="-122"/>
              </a:rPr>
              <a:t>CPU</a:t>
            </a:r>
            <a:r>
              <a:rPr kumimoji="1" lang="zh-TW" altLang="en-US" sz="3000" b="1" dirty="0">
                <a:latin typeface="Microsoft YaHei UI Light" panose="020B0502040204020203" pitchFamily="34" charset="-122"/>
                <a:ea typeface="Microsoft YaHei UI Light" panose="020B0502040204020203" pitchFamily="34" charset="-122"/>
              </a:rPr>
              <a:t>及内存使用率</a:t>
            </a:r>
          </a:p>
        </p:txBody>
      </p:sp>
    </p:spTree>
    <p:extLst>
      <p:ext uri="{BB962C8B-B14F-4D97-AF65-F5344CB8AC3E}">
        <p14:creationId xmlns:p14="http://schemas.microsoft.com/office/powerpoint/2010/main" val="246734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par>
                                <p:cTn id="41" presetID="1" presetClass="exit" presetSubtype="0" fill="hold" nodeType="withEffect">
                                  <p:stCondLst>
                                    <p:cond delay="0"/>
                                  </p:stCondLst>
                                  <p:childTnLst>
                                    <p:set>
                                      <p:cBhvr>
                                        <p:cTn id="42" dur="1" fill="hold">
                                          <p:stCondLst>
                                            <p:cond delay="0"/>
                                          </p:stCondLst>
                                        </p:cTn>
                                        <p:tgtEl>
                                          <p:spTgt spid="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026"/>
                                        </p:tgtEl>
                                        <p:attrNameLst>
                                          <p:attrName>style.visibility</p:attrName>
                                        </p:attrNameLst>
                                      </p:cBhvr>
                                      <p:to>
                                        <p:strVal val="visible"/>
                                      </p:to>
                                    </p:set>
                                    <p:animEffect transition="in" filter="fade">
                                      <p:cBhvr>
                                        <p:cTn id="52" dur="1000"/>
                                        <p:tgtEl>
                                          <p:spTgt spid="1026"/>
                                        </p:tgtEl>
                                      </p:cBhvr>
                                    </p:animEffect>
                                    <p:anim calcmode="lin" valueType="num">
                                      <p:cBhvr>
                                        <p:cTn id="53" dur="1000" fill="hold"/>
                                        <p:tgtEl>
                                          <p:spTgt spid="1026"/>
                                        </p:tgtEl>
                                        <p:attrNameLst>
                                          <p:attrName>ppt_x</p:attrName>
                                        </p:attrNameLst>
                                      </p:cBhvr>
                                      <p:tavLst>
                                        <p:tav tm="0">
                                          <p:val>
                                            <p:strVal val="#ppt_x"/>
                                          </p:val>
                                        </p:tav>
                                        <p:tav tm="100000">
                                          <p:val>
                                            <p:strVal val="#ppt_x"/>
                                          </p:val>
                                        </p:tav>
                                      </p:tavLst>
                                    </p:anim>
                                    <p:anim calcmode="lin" valueType="num">
                                      <p:cBhvr>
                                        <p:cTn id="54" dur="1000" fill="hold"/>
                                        <p:tgtEl>
                                          <p:spTgt spid="1026"/>
                                        </p:tgtEl>
                                        <p:attrNameLst>
                                          <p:attrName>ppt_y</p:attrName>
                                        </p:attrNameLst>
                                      </p:cBhvr>
                                      <p:tavLst>
                                        <p:tav tm="0">
                                          <p:val>
                                            <p:strVal val="#ppt_y+.1"/>
                                          </p:val>
                                        </p:tav>
                                        <p:tav tm="100000">
                                          <p:val>
                                            <p:strVal val="#ppt_y"/>
                                          </p:val>
                                        </p:tav>
                                      </p:tavLst>
                                    </p:anim>
                                  </p:childTnLst>
                                </p:cTn>
                              </p:par>
                              <p:par>
                                <p:cTn id="55" presetID="1" presetClass="exit" presetSubtype="0" fill="hold" nodeType="withEffect">
                                  <p:stCondLst>
                                    <p:cond delay="0"/>
                                  </p:stCondLst>
                                  <p:childTnLst>
                                    <p:set>
                                      <p:cBhvr>
                                        <p:cTn id="56" dur="1" fill="hold">
                                          <p:stCondLst>
                                            <p:cond delay="0"/>
                                          </p:stCondLst>
                                        </p:cTn>
                                        <p:tgtEl>
                                          <p:spTgt spid="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1000"/>
                                        <p:tgtEl>
                                          <p:spTgt spid="14"/>
                                        </p:tgtEl>
                                      </p:cBhvr>
                                    </p:animEffect>
                                    <p:anim calcmode="lin" valueType="num">
                                      <p:cBhvr>
                                        <p:cTn id="62" dur="1000" fill="hold"/>
                                        <p:tgtEl>
                                          <p:spTgt spid="14"/>
                                        </p:tgtEl>
                                        <p:attrNameLst>
                                          <p:attrName>ppt_x</p:attrName>
                                        </p:attrNameLst>
                                      </p:cBhvr>
                                      <p:tavLst>
                                        <p:tav tm="0">
                                          <p:val>
                                            <p:strVal val="#ppt_x"/>
                                          </p:val>
                                        </p:tav>
                                        <p:tav tm="100000">
                                          <p:val>
                                            <p:strVal val="#ppt_x"/>
                                          </p:val>
                                        </p:tav>
                                      </p:tavLst>
                                    </p:anim>
                                    <p:anim calcmode="lin" valueType="num">
                                      <p:cBhvr>
                                        <p:cTn id="63" dur="1000" fill="hold"/>
                                        <p:tgtEl>
                                          <p:spTgt spid="14"/>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1000"/>
                                        <p:tgtEl>
                                          <p:spTgt spid="5"/>
                                        </p:tgtEl>
                                      </p:cBhvr>
                                    </p:animEffect>
                                    <p:anim calcmode="lin" valueType="num">
                                      <p:cBhvr>
                                        <p:cTn id="67" dur="1000" fill="hold"/>
                                        <p:tgtEl>
                                          <p:spTgt spid="5"/>
                                        </p:tgtEl>
                                        <p:attrNameLst>
                                          <p:attrName>ppt_x</p:attrName>
                                        </p:attrNameLst>
                                      </p:cBhvr>
                                      <p:tavLst>
                                        <p:tav tm="0">
                                          <p:val>
                                            <p:strVal val="#ppt_x"/>
                                          </p:val>
                                        </p:tav>
                                        <p:tav tm="100000">
                                          <p:val>
                                            <p:strVal val="#ppt_x"/>
                                          </p:val>
                                        </p:tav>
                                      </p:tavLst>
                                    </p:anim>
                                    <p:anim calcmode="lin" valueType="num">
                                      <p:cBhvr>
                                        <p:cTn id="68" dur="1000" fill="hold"/>
                                        <p:tgtEl>
                                          <p:spTgt spid="5"/>
                                        </p:tgtEl>
                                        <p:attrNameLst>
                                          <p:attrName>ppt_y</p:attrName>
                                        </p:attrNameLst>
                                      </p:cBhvr>
                                      <p:tavLst>
                                        <p:tav tm="0">
                                          <p:val>
                                            <p:strVal val="#ppt_y+.1"/>
                                          </p:val>
                                        </p:tav>
                                        <p:tav tm="100000">
                                          <p:val>
                                            <p:strVal val="#ppt_y"/>
                                          </p:val>
                                        </p:tav>
                                      </p:tavLst>
                                    </p:anim>
                                  </p:childTnLst>
                                </p:cTn>
                              </p:par>
                              <p:par>
                                <p:cTn id="69" presetID="1" presetClass="exit" presetSubtype="0" fill="hold" nodeType="withEffect">
                                  <p:stCondLst>
                                    <p:cond delay="0"/>
                                  </p:stCondLst>
                                  <p:childTnLst>
                                    <p:set>
                                      <p:cBhvr>
                                        <p:cTn id="70" dur="1" fill="hold">
                                          <p:stCondLst>
                                            <p:cond delay="0"/>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文本占位符 3"/>
          <p:cNvSpPr>
            <a:spLocks noGrp="1"/>
          </p:cNvSpPr>
          <p:nvPr>
            <p:ph type="body" sz="quarter" idx="10"/>
          </p:nvPr>
        </p:nvSpPr>
        <p:spPr>
          <a:xfrm>
            <a:off x="274637" y="3245779"/>
            <a:ext cx="5602379" cy="932508"/>
          </a:xfrm>
        </p:spPr>
        <p:txBody>
          <a:bodyPr/>
          <a:lstStyle/>
          <a:p>
            <a:r>
              <a:rPr lang="en-US" altLang="zh-CN" sz="5400" b="1" dirty="0" smtClean="0"/>
              <a:t>Test Cloud</a:t>
            </a:r>
            <a:endParaRPr lang="en-US" altLang="zh-CN" sz="5400" b="1" dirty="0"/>
          </a:p>
        </p:txBody>
      </p:sp>
    </p:spTree>
    <p:extLst>
      <p:ext uri="{BB962C8B-B14F-4D97-AF65-F5344CB8AC3E}">
        <p14:creationId xmlns:p14="http://schemas.microsoft.com/office/powerpoint/2010/main" val="79619166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493776" y="387456"/>
            <a:ext cx="6311993" cy="973967"/>
          </a:xfrm>
          <a:prstGeom prst="rect">
            <a:avLst/>
          </a:prstGeom>
          <a:noFill/>
        </p:spPr>
        <p:txBody>
          <a:bodyPr wrap="square" lIns="139927" tIns="111942" rIns="139927" bIns="111942" rtlCol="0">
            <a:spAutoFit/>
          </a:bodyPr>
          <a:lstStyle/>
          <a:p>
            <a:pPr>
              <a:lnSpc>
                <a:spcPct val="90000"/>
              </a:lnSpc>
              <a:spcAft>
                <a:spcPts val="459"/>
              </a:spcAft>
            </a:pPr>
            <a:r>
              <a:rPr lang="zh-TW" altLang="en-US" sz="5400" b="1" spc="-102" dirty="0">
                <a:ln w="3175">
                  <a:noFill/>
                </a:ln>
                <a:solidFill>
                  <a:srgbClr val="68ADFF"/>
                </a:solidFill>
                <a:latin typeface="微軟正黑體" panose="020B0604030504040204" pitchFamily="34" charset="-120"/>
                <a:ea typeface="微軟正黑體" panose="020B0604030504040204" pitchFamily="34" charset="-120"/>
                <a:cs typeface="Segoe UI" pitchFamily="34" charset="0"/>
              </a:rPr>
              <a:t>参考信息：</a:t>
            </a:r>
          </a:p>
        </p:txBody>
      </p:sp>
      <p:pic>
        <p:nvPicPr>
          <p:cNvPr id="6" name="圖片 5" descr="螢幕快照 2013-11-11 下午2.19.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 y="1467868"/>
            <a:ext cx="9462260" cy="2343862"/>
          </a:xfrm>
          <a:prstGeom prst="rect">
            <a:avLst/>
          </a:prstGeom>
        </p:spPr>
      </p:pic>
      <p:sp>
        <p:nvSpPr>
          <p:cNvPr id="7" name="文字方塊 6"/>
          <p:cNvSpPr txBox="1"/>
          <p:nvPr/>
        </p:nvSpPr>
        <p:spPr>
          <a:xfrm>
            <a:off x="640080" y="3918175"/>
            <a:ext cx="11521440" cy="3329501"/>
          </a:xfrm>
          <a:prstGeom prst="rect">
            <a:avLst/>
          </a:prstGeom>
          <a:noFill/>
        </p:spPr>
        <p:txBody>
          <a:bodyPr wrap="square" rtlCol="0">
            <a:spAutoFit/>
          </a:bodyPr>
          <a:lstStyle/>
          <a:p>
            <a:r>
              <a:rPr kumimoji="1" lang="zh-TW" altLang="en-US" sz="3200" b="1" dirty="0">
                <a:solidFill>
                  <a:srgbClr val="000000"/>
                </a:solidFill>
                <a:latin typeface="Microsoft YaHei UI Light" panose="020B0502040204020203" pitchFamily="34" charset="-122"/>
                <a:ea typeface="Microsoft YaHei UI Light" panose="020B0502040204020203" pitchFamily="34" charset="-122"/>
              </a:rPr>
              <a:t>昕力</a:t>
            </a:r>
            <a:r>
              <a:rPr kumimoji="1" lang="en-US" altLang="zh-TW" sz="3200" b="1" dirty="0" err="1">
                <a:solidFill>
                  <a:srgbClr val="000000"/>
                </a:solidFill>
                <a:latin typeface="Microsoft YaHei UI Light" panose="020B0502040204020203" pitchFamily="34" charset="-122"/>
                <a:ea typeface="Microsoft YaHei UI Light" panose="020B0502040204020203" pitchFamily="34" charset="-122"/>
              </a:rPr>
              <a:t>Xamarin</a:t>
            </a:r>
            <a:r>
              <a:rPr kumimoji="1" lang="zh-TW" altLang="en-US" sz="3200" b="1" dirty="0">
                <a:solidFill>
                  <a:srgbClr val="000000"/>
                </a:solidFill>
                <a:latin typeface="Microsoft YaHei UI Light" panose="020B0502040204020203" pitchFamily="34" charset="-122"/>
                <a:ea typeface="Microsoft YaHei UI Light" panose="020B0502040204020203" pitchFamily="34" charset="-122"/>
              </a:rPr>
              <a:t>技术文档</a:t>
            </a:r>
            <a:endParaRPr kumimoji="1" lang="en-US" altLang="zh-TW" sz="3200" b="1" dirty="0">
              <a:solidFill>
                <a:srgbClr val="000000"/>
              </a:solidFill>
              <a:latin typeface="Microsoft YaHei UI Light" panose="020B0502040204020203" pitchFamily="34" charset="-122"/>
              <a:ea typeface="Microsoft YaHei UI Light" panose="020B0502040204020203" pitchFamily="34" charset="-122"/>
            </a:endParaRPr>
          </a:p>
          <a:p>
            <a:r>
              <a:rPr kumimoji="1" lang="en-US" altLang="zh-TW" sz="3200" dirty="0">
                <a:hlinkClick r:id="rId3"/>
              </a:rPr>
              <a:t>http://thinkpower.info/xamarin/cn/Article_01.aspx?idx=01#xamarin_top</a:t>
            </a:r>
            <a:endParaRPr kumimoji="1" lang="en-US" altLang="zh-TW" sz="3200" dirty="0"/>
          </a:p>
          <a:p>
            <a:endParaRPr kumimoji="1" lang="en-US" altLang="zh-TW" sz="3200" dirty="0"/>
          </a:p>
          <a:p>
            <a:r>
              <a:rPr kumimoji="1" lang="zh-TW" altLang="zh-TW" sz="3200" b="1" dirty="0">
                <a:solidFill>
                  <a:srgbClr val="000000"/>
                </a:solidFill>
                <a:latin typeface="Microsoft YaHei UI Light" panose="020B0502040204020203" pitchFamily="34" charset="-122"/>
                <a:ea typeface="Microsoft YaHei UI Light" panose="020B0502040204020203" pitchFamily="34" charset="-122"/>
              </a:rPr>
              <a:t>X</a:t>
            </a:r>
            <a:r>
              <a:rPr kumimoji="1" lang="en-US" altLang="zh-TW" sz="3200" b="1" dirty="0" err="1">
                <a:solidFill>
                  <a:srgbClr val="000000"/>
                </a:solidFill>
                <a:latin typeface="Microsoft YaHei UI Light" panose="020B0502040204020203" pitchFamily="34" charset="-122"/>
                <a:ea typeface="Microsoft YaHei UI Light" panose="020B0502040204020203" pitchFamily="34" charset="-122"/>
              </a:rPr>
              <a:t>amarin</a:t>
            </a:r>
            <a:r>
              <a:rPr kumimoji="1" lang="zh-TW" altLang="en-US" sz="3200" b="1" dirty="0">
                <a:solidFill>
                  <a:srgbClr val="000000"/>
                </a:solidFill>
                <a:latin typeface="Microsoft YaHei UI Light" panose="020B0502040204020203" pitchFamily="34" charset="-122"/>
                <a:ea typeface="Microsoft YaHei UI Light" panose="020B0502040204020203" pitchFamily="34" charset="-122"/>
              </a:rPr>
              <a:t> </a:t>
            </a:r>
            <a:r>
              <a:rPr kumimoji="1" lang="zh-TW" altLang="en-US" sz="3200" b="1" dirty="0" smtClean="0">
                <a:solidFill>
                  <a:srgbClr val="000000"/>
                </a:solidFill>
                <a:latin typeface="Microsoft YaHei UI Light" panose="020B0502040204020203" pitchFamily="34" charset="-122"/>
                <a:ea typeface="Microsoft YaHei UI Light" panose="020B0502040204020203" pitchFamily="34" charset="-122"/>
              </a:rPr>
              <a:t>官方技术文档</a:t>
            </a:r>
            <a:endParaRPr kumimoji="1" lang="en-US" altLang="zh-TW" sz="3200" b="1" dirty="0">
              <a:solidFill>
                <a:srgbClr val="000000"/>
              </a:solidFill>
              <a:latin typeface="Microsoft YaHei UI Light" panose="020B0502040204020203" pitchFamily="34" charset="-122"/>
              <a:ea typeface="Microsoft YaHei UI Light" panose="020B0502040204020203" pitchFamily="34" charset="-122"/>
            </a:endParaRPr>
          </a:p>
          <a:p>
            <a:r>
              <a:rPr kumimoji="1" lang="en-US" altLang="zh-TW" sz="3200" dirty="0">
                <a:hlinkClick r:id="rId4"/>
              </a:rPr>
              <a:t>http://docs.xamarin.com/</a:t>
            </a:r>
            <a:endParaRPr kumimoji="1" lang="en-US" altLang="zh-TW" sz="3200" dirty="0"/>
          </a:p>
          <a:p>
            <a:endParaRPr kumimoji="1" lang="zh-TW" altLang="en-US" sz="1836" dirty="0"/>
          </a:p>
        </p:txBody>
      </p:sp>
    </p:spTree>
    <p:extLst>
      <p:ext uri="{BB962C8B-B14F-4D97-AF65-F5344CB8AC3E}">
        <p14:creationId xmlns:p14="http://schemas.microsoft.com/office/powerpoint/2010/main" val="5561925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062" y="3131505"/>
            <a:ext cx="3035490" cy="1831975"/>
          </a:xfrm>
        </p:spPr>
        <p:txBody>
          <a:bodyPr/>
          <a:lstStyle/>
          <a:p>
            <a:r>
              <a:rPr lang="en-US" dirty="0" smtClean="0"/>
              <a:t>Q&amp;A</a:t>
            </a:r>
            <a:endParaRPr lang="en-US" dirty="0"/>
          </a:p>
        </p:txBody>
      </p:sp>
      <p:pic>
        <p:nvPicPr>
          <p:cNvPr id="3" name="圖片 2" descr="cat hand u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4176" y="1001527"/>
            <a:ext cx="8229600" cy="5079025"/>
          </a:xfrm>
          <a:prstGeom prst="rect">
            <a:avLst/>
          </a:prstGeom>
        </p:spPr>
      </p:pic>
    </p:spTree>
    <p:extLst>
      <p:ext uri="{BB962C8B-B14F-4D97-AF65-F5344CB8AC3E}">
        <p14:creationId xmlns:p14="http://schemas.microsoft.com/office/powerpoint/2010/main" val="292513756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2013 Microsoft </a:t>
            </a:r>
            <a:r>
              <a:rPr lang="en-US" sz="700" dirty="0">
                <a:gradFill>
                  <a:gsLst>
                    <a:gs pos="0">
                      <a:srgbClr val="FFFFFF"/>
                    </a:gs>
                    <a:gs pos="100000">
                      <a:srgbClr val="FFFFFF"/>
                    </a:gs>
                  </a:gsLst>
                  <a:lin ang="5400000" scaled="0"/>
                </a:gradFill>
                <a:cs typeface="Segoe UI" pitchFamily="34" charset="0"/>
              </a:rPr>
              <a:t>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0973065" y="479425"/>
            <a:ext cx="1005840" cy="195077"/>
          </a:xfrm>
          <a:prstGeom prst="rect">
            <a:avLst/>
          </a:prstGeom>
        </p:spPr>
      </p:pic>
      <p:pic>
        <p:nvPicPr>
          <p:cNvPr id="6" name="Picture 5" descr="VS_Wht_rgb.w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80" y="3222945"/>
            <a:ext cx="2743550" cy="484156"/>
          </a:xfrm>
          <a:prstGeom prst="rect">
            <a:avLst/>
          </a:prstGeom>
        </p:spPr>
      </p:pic>
    </p:spTree>
    <p:extLst>
      <p:ext uri="{BB962C8B-B14F-4D97-AF65-F5344CB8AC3E}">
        <p14:creationId xmlns:p14="http://schemas.microsoft.com/office/powerpoint/2010/main" val="144006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263498" y="2946221"/>
            <a:ext cx="6532262" cy="1165754"/>
          </a:xfrm>
        </p:spPr>
        <p:txBody>
          <a:bodyPr/>
          <a:lstStyle/>
          <a:p>
            <a:r>
              <a:rPr lang="zh-TW" altLang="en-US" b="1" dirty="0" smtClean="0">
                <a:solidFill>
                  <a:srgbClr val="000000"/>
                </a:solidFill>
                <a:latin typeface="微軟正黑體" panose="020B0604030504040204" pitchFamily="34" charset="-120"/>
                <a:ea typeface="微軟正黑體" panose="020B0604030504040204" pitchFamily="34" charset="-120"/>
              </a:rPr>
              <a:t>委外开发或自行开发</a:t>
            </a:r>
            <a:endParaRPr lang="zh-TW" altLang="en-US" b="1" dirty="0">
              <a:solidFill>
                <a:srgbClr val="000000"/>
              </a:solidFill>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726" y="1734665"/>
            <a:ext cx="2937660" cy="3588865"/>
          </a:xfrm>
          <a:prstGeom prst="rect">
            <a:avLst/>
          </a:prstGeom>
        </p:spPr>
      </p:pic>
    </p:spTree>
    <p:extLst>
      <p:ext uri="{BB962C8B-B14F-4D97-AF65-F5344CB8AC3E}">
        <p14:creationId xmlns:p14="http://schemas.microsoft.com/office/powerpoint/2010/main" val="6330589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r>
              <a:rPr lang="zh-CN" altLang="en-US" b="1" dirty="0">
                <a:solidFill>
                  <a:srgbClr val="000000"/>
                </a:solidFill>
                <a:latin typeface="微軟正黑體" panose="020B0604030504040204" pitchFamily="34" charset="-120"/>
                <a:ea typeface="微軟正黑體" panose="020B0604030504040204" pitchFamily="34" charset="-120"/>
              </a:rPr>
              <a:t>委外开发及维护</a:t>
            </a:r>
            <a:r>
              <a:rPr lang="zh-CN" altLang="en-US" dirty="0">
                <a:solidFill>
                  <a:srgbClr val="000000"/>
                </a:solidFill>
              </a:rPr>
              <a:t/>
            </a:r>
            <a:br>
              <a:rPr lang="zh-CN" altLang="en-US" dirty="0">
                <a:solidFill>
                  <a:srgbClr val="000000"/>
                </a:solidFill>
              </a:rPr>
            </a:br>
            <a:endParaRPr lang="zh-TW" altLang="en-US" dirty="0">
              <a:solidFill>
                <a:srgbClr val="000000"/>
              </a:solidFill>
            </a:endParaRPr>
          </a:p>
        </p:txBody>
      </p:sp>
      <p:pic>
        <p:nvPicPr>
          <p:cNvPr id="6" name="Picture 2" descr="C:\Users\Taihl\SkyDrive\PPT 素材\Debt-Collecto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4019" y="1440901"/>
            <a:ext cx="7069936" cy="468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31754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2"/>
          <p:cNvSpPr>
            <a:spLocks noGrp="1"/>
          </p:cNvSpPr>
          <p:nvPr>
            <p:ph idx="1"/>
          </p:nvPr>
        </p:nvSpPr>
        <p:spPr>
          <a:xfrm>
            <a:off x="274320" y="118954"/>
            <a:ext cx="11631167" cy="1673270"/>
          </a:xfrm>
        </p:spPr>
        <p:txBody>
          <a:bodyPr>
            <a:noAutofit/>
          </a:bodyPr>
          <a:lstStyle/>
          <a:p>
            <a:pPr marL="0" lvl="1" indent="0" algn="ctr">
              <a:buNone/>
              <a:defRPr/>
            </a:pPr>
            <a:r>
              <a:rPr lang="zh-TW" altLang="en-US" sz="5400" b="1" spc="-102" dirty="0">
                <a:ln w="3175">
                  <a:noFill/>
                </a:ln>
                <a:solidFill>
                  <a:srgbClr val="000000"/>
                </a:solidFill>
                <a:latin typeface="微軟正黑體" panose="020B0604030504040204" pitchFamily="34" charset="-120"/>
                <a:ea typeface="微軟正黑體" panose="020B0604030504040204" pitchFamily="34" charset="-120"/>
                <a:cs typeface="Segoe UI" pitchFamily="34" charset="0"/>
              </a:rPr>
              <a:t>自行培养开发团队做不同平台的开发</a:t>
            </a:r>
            <a:r>
              <a:rPr lang="en-US" altLang="zh-TW" sz="5400" b="1" spc="-102" dirty="0">
                <a:ln w="3175">
                  <a:noFill/>
                </a:ln>
                <a:solidFill>
                  <a:srgbClr val="000000"/>
                </a:solidFill>
                <a:latin typeface="微軟正黑體" panose="020B0604030504040204" pitchFamily="34" charset="-120"/>
                <a:ea typeface="微軟正黑體" panose="020B0604030504040204" pitchFamily="34" charset="-120"/>
                <a:cs typeface="Segoe UI" pitchFamily="34" charset="0"/>
              </a:rPr>
              <a:t>, </a:t>
            </a:r>
            <a:r>
              <a:rPr lang="zh-TW" altLang="en-US" sz="5400" b="1" spc="-102" dirty="0">
                <a:ln w="3175">
                  <a:noFill/>
                </a:ln>
                <a:solidFill>
                  <a:srgbClr val="000000"/>
                </a:solidFill>
                <a:latin typeface="微軟正黑體" panose="020B0604030504040204" pitchFamily="34" charset="-120"/>
                <a:ea typeface="微軟正黑體" panose="020B0604030504040204" pitchFamily="34" charset="-120"/>
                <a:cs typeface="Segoe UI" pitchFamily="34" charset="0"/>
              </a:rPr>
              <a:t>成本很高</a:t>
            </a:r>
            <a:r>
              <a:rPr lang="en-US" altLang="zh-TW" sz="5400" b="1" spc="-102" dirty="0">
                <a:ln w="3175">
                  <a:noFill/>
                </a:ln>
                <a:solidFill>
                  <a:srgbClr val="000000"/>
                </a:solidFill>
                <a:latin typeface="微軟正黑體" panose="020B0604030504040204" pitchFamily="34" charset="-120"/>
                <a:ea typeface="微軟正黑體" panose="020B0604030504040204" pitchFamily="34" charset="-120"/>
                <a:cs typeface="Segoe UI" pitchFamily="34" charset="0"/>
              </a:rPr>
              <a:t>.</a:t>
            </a:r>
            <a:endParaRPr lang="zh-TW" altLang="en-US" sz="5400" b="1" spc="-102" dirty="0">
              <a:ln w="3175">
                <a:noFill/>
              </a:ln>
              <a:solidFill>
                <a:srgbClr val="000000"/>
              </a:solidFill>
              <a:latin typeface="微軟正黑體" panose="020B0604030504040204" pitchFamily="34" charset="-120"/>
              <a:ea typeface="微軟正黑體" panose="020B0604030504040204" pitchFamily="34" charset="-120"/>
              <a:cs typeface="Segoe UI" pitchFamily="34" charset="0"/>
            </a:endParaRPr>
          </a:p>
        </p:txBody>
      </p:sp>
      <p:pic>
        <p:nvPicPr>
          <p:cNvPr id="6" name="Picture 2" descr="C:\Users\Taihl\SkyDrive\PPT 素材\droid_figh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276" y="1956816"/>
            <a:ext cx="5590627" cy="34930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3" descr="C:\Users\Taihl\SkyDrive\PPT 素材\apple_vs_android_vs_window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8885" y="2994172"/>
            <a:ext cx="5246601" cy="3498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742416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內容版面配置區 1"/>
          <p:cNvSpPr txBox="1">
            <a:spLocks/>
          </p:cNvSpPr>
          <p:nvPr/>
        </p:nvSpPr>
        <p:spPr bwMode="auto">
          <a:xfrm>
            <a:off x="512064" y="210972"/>
            <a:ext cx="5376671" cy="776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9964" tIns="34982" rIns="69964" bIns="34982"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TW" altLang="en-US" sz="5400" b="1" spc="-102" dirty="0">
                <a:ln w="3175">
                  <a:noFill/>
                </a:ln>
                <a:solidFill>
                  <a:srgbClr val="000000"/>
                </a:solidFill>
                <a:latin typeface="微軟正黑體" panose="020B0604030504040204" pitchFamily="34" charset="-120"/>
                <a:ea typeface="微軟正黑體" panose="020B0604030504040204" pitchFamily="34" charset="-120"/>
                <a:cs typeface="Segoe UI" pitchFamily="34" charset="0"/>
              </a:rPr>
              <a:t>从前开发</a:t>
            </a:r>
            <a:r>
              <a:rPr lang="en-US" altLang="zh-TW" sz="5400" b="1" spc="-102" dirty="0">
                <a:ln w="3175">
                  <a:noFill/>
                </a:ln>
                <a:solidFill>
                  <a:srgbClr val="000000"/>
                </a:solidFill>
                <a:latin typeface="微軟正黑體" panose="020B0604030504040204" pitchFamily="34" charset="-120"/>
                <a:ea typeface="微軟正黑體" panose="020B0604030504040204" pitchFamily="34" charset="-120"/>
                <a:cs typeface="Segoe UI" pitchFamily="34" charset="0"/>
              </a:rPr>
              <a:t>App….</a:t>
            </a:r>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l="31677" t="9328" r="7799" b="9328"/>
          <a:stretch>
            <a:fillRect/>
          </a:stretch>
        </p:blipFill>
        <p:spPr bwMode="auto">
          <a:xfrm>
            <a:off x="2653534" y="1262015"/>
            <a:ext cx="7587746" cy="57325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769508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內容版面配置區 1"/>
          <p:cNvSpPr txBox="1">
            <a:spLocks/>
          </p:cNvSpPr>
          <p:nvPr/>
        </p:nvSpPr>
        <p:spPr bwMode="auto">
          <a:xfrm>
            <a:off x="548641" y="201954"/>
            <a:ext cx="3024254" cy="11234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9964" tIns="34982" rIns="69964" bIns="34982"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5400" b="1" spc="-102" dirty="0">
                <a:ln w="3175">
                  <a:noFill/>
                </a:ln>
                <a:solidFill>
                  <a:srgbClr val="000000"/>
                </a:solidFill>
                <a:latin typeface="微軟正黑體" panose="020B0604030504040204" pitchFamily="34" charset="-120"/>
                <a:ea typeface="微軟正黑體" panose="020B0604030504040204" pitchFamily="34" charset="-120"/>
                <a:cs typeface="Segoe UI" pitchFamily="34" charset="0"/>
              </a:rPr>
              <a:t>现在</a:t>
            </a:r>
            <a:r>
              <a:rPr lang="en-US" altLang="zh-TW" sz="5400" b="1" spc="-102" dirty="0">
                <a:ln w="3175">
                  <a:noFill/>
                </a:ln>
                <a:solidFill>
                  <a:srgbClr val="000000"/>
                </a:solidFill>
                <a:latin typeface="微軟正黑體" panose="020B0604030504040204" pitchFamily="34" charset="-120"/>
                <a:ea typeface="微軟正黑體" panose="020B0604030504040204" pitchFamily="34" charset="-120"/>
                <a:cs typeface="Segoe UI" pitchFamily="34" charset="0"/>
              </a:rPr>
              <a:t>….</a:t>
            </a: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4019" y="1325427"/>
            <a:ext cx="6463307" cy="5168055"/>
          </a:xfrm>
          <a:prstGeom prst="rect">
            <a:avLst/>
          </a:prstGeom>
        </p:spPr>
      </p:pic>
      <p:pic>
        <p:nvPicPr>
          <p:cNvPr id="5" name="Picture 2" descr="C:\Users\Taihl\Documents\Xamarin_includ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4018" y="1325427"/>
            <a:ext cx="6610191" cy="516805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4521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262450" y="1533499"/>
            <a:ext cx="11716190" cy="5217339"/>
          </a:xfrm>
          <a:prstGeom prst="rect">
            <a:avLst/>
          </a:prstGeom>
          <a:noFill/>
        </p:spPr>
        <p:txBody>
          <a:bodyPr wrap="square" rtlCol="0">
            <a:spAutoFit/>
          </a:bodyPr>
          <a:lstStyle/>
          <a:p>
            <a:pPr marL="349724" indent="-349724">
              <a:buFont typeface="Wingdings" pitchFamily="2" charset="2"/>
              <a:buChar char="Ø"/>
            </a:pPr>
            <a:r>
              <a:rPr lang="zh-TW" altLang="en-US" sz="3264" b="1" dirty="0" smtClean="0">
                <a:solidFill>
                  <a:srgbClr val="7F7F7F"/>
                </a:solidFill>
                <a:latin typeface="STKaiti"/>
                <a:ea typeface="微軟正黑體" pitchFamily="34" charset="-120"/>
              </a:rPr>
              <a:t>企业进行移动开发所面临的挑战</a:t>
            </a:r>
            <a:r>
              <a:rPr lang="en-US" altLang="zh-TW" sz="3264" b="1" dirty="0" smtClean="0">
                <a:solidFill>
                  <a:srgbClr val="000000"/>
                </a:solidFill>
                <a:latin typeface="STKaiti"/>
                <a:ea typeface="微軟正黑體" pitchFamily="34" charset="-120"/>
              </a:rPr>
              <a:t/>
            </a:r>
            <a:br>
              <a:rPr lang="en-US" altLang="zh-TW" sz="3264" b="1" dirty="0" smtClean="0">
                <a:solidFill>
                  <a:srgbClr val="000000"/>
                </a:solidFill>
                <a:latin typeface="STKaiti"/>
                <a:ea typeface="微軟正黑體" pitchFamily="34" charset="-120"/>
              </a:rPr>
            </a:br>
            <a:endParaRPr lang="en-US" altLang="zh-TW" sz="3264" b="1" dirty="0" smtClean="0">
              <a:solidFill>
                <a:srgbClr val="000000"/>
              </a:solidFill>
              <a:latin typeface="STKaiti"/>
              <a:ea typeface="微軟正黑體" pitchFamily="34" charset="-120"/>
            </a:endParaRPr>
          </a:p>
          <a:p>
            <a:pPr marL="349724" indent="-349724">
              <a:buFont typeface="Wingdings" pitchFamily="2" charset="2"/>
              <a:buChar char="Ø"/>
            </a:pPr>
            <a:r>
              <a:rPr lang="en-US" altLang="zh-TW" sz="3264" b="1" dirty="0" smtClean="0">
                <a:solidFill>
                  <a:srgbClr val="000000"/>
                </a:solidFill>
                <a:latin typeface="STKaiti"/>
                <a:ea typeface="微軟正黑體" pitchFamily="34" charset="-120"/>
              </a:rPr>
              <a:t>Xamarin </a:t>
            </a:r>
            <a:r>
              <a:rPr lang="zh-TW" altLang="en-US" sz="3264" b="1" dirty="0" smtClean="0">
                <a:solidFill>
                  <a:srgbClr val="000000"/>
                </a:solidFill>
                <a:latin typeface="STKaiti"/>
                <a:ea typeface="微軟正黑體" pitchFamily="34" charset="-120"/>
              </a:rPr>
              <a:t>简介</a:t>
            </a:r>
            <a:r>
              <a:rPr lang="en-US" altLang="zh-TW" sz="3264" b="1" dirty="0" smtClean="0">
                <a:solidFill>
                  <a:srgbClr val="000000"/>
                </a:solidFill>
                <a:latin typeface="STKaiti"/>
                <a:ea typeface="微軟正黑體" pitchFamily="34" charset="-120"/>
              </a:rPr>
              <a:t/>
            </a:r>
            <a:br>
              <a:rPr lang="en-US" altLang="zh-TW" sz="3264" b="1" dirty="0" smtClean="0">
                <a:solidFill>
                  <a:srgbClr val="000000"/>
                </a:solidFill>
                <a:latin typeface="STKaiti"/>
                <a:ea typeface="微軟正黑體" pitchFamily="34" charset="-120"/>
              </a:rPr>
            </a:br>
            <a:endParaRPr lang="en-US" altLang="zh-TW" sz="3264" b="1" dirty="0" smtClean="0">
              <a:solidFill>
                <a:srgbClr val="000000"/>
              </a:solidFill>
              <a:latin typeface="STKaiti"/>
              <a:ea typeface="微軟正黑體" pitchFamily="34" charset="-120"/>
            </a:endParaRPr>
          </a:p>
          <a:p>
            <a:pPr marL="349724" indent="-349724">
              <a:buFont typeface="Wingdings" pitchFamily="2" charset="2"/>
              <a:buChar char="Ø"/>
            </a:pPr>
            <a:r>
              <a:rPr lang="zh-TW" altLang="en-US" sz="3264" b="1" dirty="0" smtClean="0">
                <a:solidFill>
                  <a:srgbClr val="7F7F7F"/>
                </a:solidFill>
                <a:latin typeface="STKaiti"/>
                <a:ea typeface="微軟正黑體" pitchFamily="34" charset="-120"/>
              </a:rPr>
              <a:t>使用 </a:t>
            </a:r>
            <a:r>
              <a:rPr lang="en-US" altLang="zh-TW" sz="3264" b="1" dirty="0" smtClean="0">
                <a:solidFill>
                  <a:srgbClr val="7F7F7F"/>
                </a:solidFill>
                <a:latin typeface="STKaiti"/>
                <a:ea typeface="微軟正黑體" pitchFamily="34" charset="-120"/>
              </a:rPr>
              <a:t>C# </a:t>
            </a:r>
            <a:r>
              <a:rPr lang="zh-TW" altLang="en-US" sz="3264" b="1" dirty="0" smtClean="0">
                <a:solidFill>
                  <a:srgbClr val="7F7F7F"/>
                </a:solidFill>
                <a:latin typeface="STKaiti"/>
                <a:ea typeface="微軟正黑體" pitchFamily="34" charset="-120"/>
              </a:rPr>
              <a:t>开发 </a:t>
            </a:r>
            <a:r>
              <a:rPr lang="en-US" altLang="zh-TW" sz="3264" b="1" dirty="0" smtClean="0">
                <a:solidFill>
                  <a:srgbClr val="7F7F7F"/>
                </a:solidFill>
                <a:latin typeface="STKaiti"/>
                <a:ea typeface="微軟正黑體" pitchFamily="34" charset="-120"/>
              </a:rPr>
              <a:t>Android </a:t>
            </a:r>
            <a:r>
              <a:rPr lang="zh-TW" altLang="en-US" sz="3264" b="1" dirty="0" smtClean="0">
                <a:solidFill>
                  <a:srgbClr val="7F7F7F"/>
                </a:solidFill>
                <a:latin typeface="STKaiti"/>
                <a:ea typeface="微軟正黑體" pitchFamily="34" charset="-120"/>
              </a:rPr>
              <a:t>及 </a:t>
            </a:r>
            <a:r>
              <a:rPr lang="en-US" altLang="zh-TW" sz="3264" b="1" dirty="0" err="1" smtClean="0">
                <a:solidFill>
                  <a:srgbClr val="7F7F7F"/>
                </a:solidFill>
                <a:latin typeface="STKaiti"/>
                <a:ea typeface="微軟正黑體" pitchFamily="34" charset="-120"/>
              </a:rPr>
              <a:t>iOS</a:t>
            </a:r>
            <a:r>
              <a:rPr lang="en-US" altLang="zh-TW" sz="3264" b="1" dirty="0" smtClean="0">
                <a:solidFill>
                  <a:srgbClr val="7F7F7F"/>
                </a:solidFill>
                <a:latin typeface="STKaiti"/>
                <a:ea typeface="微軟正黑體" pitchFamily="34" charset="-120"/>
              </a:rPr>
              <a:t> Apps</a:t>
            </a:r>
            <a:br>
              <a:rPr lang="en-US" altLang="zh-TW" sz="3264" b="1" dirty="0" smtClean="0">
                <a:solidFill>
                  <a:srgbClr val="7F7F7F"/>
                </a:solidFill>
                <a:latin typeface="STKaiti"/>
                <a:ea typeface="微軟正黑體" pitchFamily="34" charset="-120"/>
              </a:rPr>
            </a:br>
            <a:endParaRPr lang="en-US" altLang="zh-TW" sz="3264" b="1" dirty="0" smtClean="0">
              <a:solidFill>
                <a:srgbClr val="7F7F7F"/>
              </a:solidFill>
              <a:latin typeface="STKaiti"/>
              <a:ea typeface="微軟正黑體" pitchFamily="34" charset="-120"/>
            </a:endParaRPr>
          </a:p>
          <a:p>
            <a:pPr marL="349724" indent="-349724">
              <a:buFont typeface="Wingdings" pitchFamily="2" charset="2"/>
              <a:buChar char="Ø"/>
            </a:pPr>
            <a:r>
              <a:rPr lang="zh-TW" altLang="en-US" sz="3264" b="1" dirty="0" smtClean="0">
                <a:solidFill>
                  <a:srgbClr val="7F7F7F"/>
                </a:solidFill>
                <a:latin typeface="STKaiti"/>
                <a:ea typeface="微軟正黑體" pitchFamily="34" charset="-120"/>
              </a:rPr>
              <a:t>移动跨平台开发的最佳实践</a:t>
            </a:r>
            <a:r>
              <a:rPr lang="en-US" altLang="zh-TW" sz="3264" b="1" dirty="0" smtClean="0">
                <a:solidFill>
                  <a:srgbClr val="7F7F7F"/>
                </a:solidFill>
                <a:latin typeface="STKaiti"/>
                <a:ea typeface="微軟正黑體" pitchFamily="34" charset="-120"/>
              </a:rPr>
              <a:t/>
            </a:r>
            <a:br>
              <a:rPr lang="en-US" altLang="zh-TW" sz="3264" b="1" dirty="0" smtClean="0">
                <a:solidFill>
                  <a:srgbClr val="7F7F7F"/>
                </a:solidFill>
                <a:latin typeface="STKaiti"/>
                <a:ea typeface="微軟正黑體" pitchFamily="34" charset="-120"/>
              </a:rPr>
            </a:br>
            <a:endParaRPr lang="en-US" altLang="zh-TW" sz="3264" b="1" dirty="0" smtClean="0">
              <a:solidFill>
                <a:srgbClr val="7F7F7F"/>
              </a:solidFill>
              <a:latin typeface="STKaiti"/>
              <a:ea typeface="微軟正黑體" pitchFamily="34" charset="-120"/>
            </a:endParaRPr>
          </a:p>
          <a:p>
            <a:pPr marL="349724" indent="-349724">
              <a:buFont typeface="Wingdings" pitchFamily="2" charset="2"/>
              <a:buChar char="Ø"/>
            </a:pPr>
            <a:r>
              <a:rPr lang="en-US" altLang="zh-TW" sz="3264" b="1" dirty="0" smtClean="0">
                <a:solidFill>
                  <a:srgbClr val="7F7F7F"/>
                </a:solidFill>
                <a:latin typeface="微軟正黑體" panose="020B0604030504040204" pitchFamily="34" charset="-120"/>
                <a:ea typeface="微軟正黑體" panose="020B0604030504040204" pitchFamily="34" charset="-120"/>
              </a:rPr>
              <a:t>Test Cloud </a:t>
            </a:r>
            <a:r>
              <a:rPr lang="zh-TW" altLang="en-US" sz="3264" b="1" dirty="0" smtClean="0">
                <a:solidFill>
                  <a:srgbClr val="7F7F7F"/>
                </a:solidFill>
                <a:latin typeface="微軟正黑體" panose="020B0604030504040204" pitchFamily="34" charset="-120"/>
                <a:ea typeface="微軟正黑體" panose="020B0604030504040204" pitchFamily="34" charset="-120"/>
              </a:rPr>
              <a:t>簡介</a:t>
            </a:r>
          </a:p>
          <a:p>
            <a:pPr marL="349724" indent="-349724">
              <a:buFont typeface="Wingdings" pitchFamily="2" charset="2"/>
              <a:buChar char="Ø"/>
            </a:pPr>
            <a:endParaRPr lang="zh-TW" altLang="en-US" sz="3264" dirty="0">
              <a:solidFill>
                <a:srgbClr val="000000"/>
              </a:solidFill>
              <a:latin typeface="STKaiti"/>
              <a:ea typeface="微軟正黑體" pitchFamily="34" charset="-120"/>
            </a:endParaRPr>
          </a:p>
        </p:txBody>
      </p:sp>
      <p:sp>
        <p:nvSpPr>
          <p:cNvPr id="8" name="標題 2"/>
          <p:cNvSpPr txBox="1">
            <a:spLocks/>
          </p:cNvSpPr>
          <p:nvPr/>
        </p:nvSpPr>
        <p:spPr>
          <a:xfrm>
            <a:off x="427042" y="374525"/>
            <a:ext cx="11889564" cy="917575"/>
          </a:xfrm>
          <a:prstGeom prst="rect">
            <a:avLst/>
          </a:prstGeom>
        </p:spPr>
        <p:txBody>
          <a:bodyPr vert="horz" wrap="square" lIns="146260" tIns="91413" rIns="146260" bIns="91413" rtlCol="0" anchor="t">
            <a:noAutofit/>
          </a:bodyPr>
          <a:lst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微软雅黑" panose="020B0503020204020204" pitchFamily="34" charset="-122"/>
                <a:ea typeface="微软雅黑" panose="020B0503020204020204" pitchFamily="34" charset="-122"/>
                <a:cs typeface="Segoe UI" pitchFamily="34" charset="0"/>
              </a:defRPr>
            </a:lvl1pPr>
          </a:lstStyle>
          <a:p>
            <a:pPr algn="ctr"/>
            <a:r>
              <a:rPr lang="en-US" altLang="zh-TW" b="1" dirty="0">
                <a:solidFill>
                  <a:srgbClr val="000000"/>
                </a:solidFill>
                <a:latin typeface="Segoe UI Semibold" panose="020B0702040204020203" pitchFamily="34" charset="0"/>
                <a:cs typeface="Segoe UI Semibold" panose="020B0702040204020203" pitchFamily="34" charset="0"/>
              </a:rPr>
              <a:t>Agenda</a:t>
            </a:r>
          </a:p>
        </p:txBody>
      </p:sp>
    </p:spTree>
    <p:extLst>
      <p:ext uri="{BB962C8B-B14F-4D97-AF65-F5344CB8AC3E}">
        <p14:creationId xmlns:p14="http://schemas.microsoft.com/office/powerpoint/2010/main" val="397068827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8b529f77-48ab-4581-b468-93f09345b8aa"/>
    <ds:schemaRef ds:uri="2295e2e7-0eeb-498e-8716-217bb2ee6ee3"/>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1727</Words>
  <Application>Microsoft Office PowerPoint</Application>
  <PresentationFormat>自訂</PresentationFormat>
  <Paragraphs>158</Paragraphs>
  <Slides>34</Slides>
  <Notes>13</Notes>
  <HiddenSlides>0</HiddenSlides>
  <MMClips>1</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34</vt:i4>
      </vt:variant>
    </vt:vector>
  </HeadingPairs>
  <TitlesOfParts>
    <vt:vector size="47" baseType="lpstr">
      <vt:lpstr>微软雅黑</vt:lpstr>
      <vt:lpstr>Microsoft YaHei UI Light</vt:lpstr>
      <vt:lpstr>宋体</vt:lpstr>
      <vt:lpstr>STKaiti</vt:lpstr>
      <vt:lpstr>微軟正黑體</vt:lpstr>
      <vt:lpstr>新細明體</vt:lpstr>
      <vt:lpstr>Arial</vt:lpstr>
      <vt:lpstr>Calibri</vt:lpstr>
      <vt:lpstr>Segoe UI</vt:lpstr>
      <vt:lpstr>Segoe UI Light</vt:lpstr>
      <vt:lpstr>Segoe UI Semibold</vt:lpstr>
      <vt:lpstr>Wingdings</vt:lpstr>
      <vt:lpstr>MSVID_White_16x9_2012-08-18</vt:lpstr>
      <vt:lpstr>移动跨平台开发一步到位</vt:lpstr>
      <vt:lpstr>Agenda</vt:lpstr>
      <vt:lpstr>PowerPoint 簡報</vt:lpstr>
      <vt:lpstr>委外开发或自行开发</vt:lpstr>
      <vt:lpstr>委外开发及维护 </vt:lpstr>
      <vt:lpstr>PowerPoint 簡報</vt:lpstr>
      <vt:lpstr>PowerPoint 簡報</vt:lpstr>
      <vt:lpstr>PowerPoint 簡報</vt:lpstr>
      <vt:lpstr>PowerPoint 簡報</vt:lpstr>
      <vt:lpstr>PowerPoint 簡報</vt:lpstr>
      <vt:lpstr>PowerPoint 簡報</vt:lpstr>
      <vt:lpstr>Xamarin 如何运作?</vt:lpstr>
      <vt:lpstr>Why Xamarin ?</vt:lpstr>
      <vt:lpstr>PowerPoint 簡報</vt:lpstr>
      <vt:lpstr>PowerPoint 簡報</vt:lpstr>
      <vt:lpstr>Demo</vt:lpstr>
      <vt:lpstr>PowerPoint 簡報</vt:lpstr>
      <vt:lpstr>Demo</vt:lpstr>
      <vt:lpstr>PowerPoint 簡報</vt:lpstr>
      <vt:lpstr>Demo</vt:lpstr>
      <vt:lpstr>PowerPoint 簡報</vt:lpstr>
      <vt:lpstr>Demo</vt:lpstr>
      <vt:lpstr>PowerPoint 簡報</vt:lpstr>
      <vt:lpstr>Demo</vt:lpstr>
      <vt:lpstr>PowerPoint 簡報</vt:lpstr>
      <vt:lpstr>PowerPoint 簡報</vt:lpstr>
      <vt:lpstr>PowerPoint 簡報</vt:lpstr>
      <vt:lpstr>Demo</vt:lpstr>
      <vt:lpstr>PowerPoint 簡報</vt:lpstr>
      <vt:lpstr>PowerPoint 簡報</vt:lpstr>
      <vt:lpstr>Demo</vt:lpstr>
      <vt:lpstr>PowerPoint 簡報</vt:lpstr>
      <vt:lpstr>Q&amp;A</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2013 开发人员新特性</dc:title>
  <dc:creator/>
  <cp:lastModifiedBy/>
  <cp:revision>321</cp:revision>
  <dcterms:created xsi:type="dcterms:W3CDTF">2012-05-22T07:38:31Z</dcterms:created>
  <dcterms:modified xsi:type="dcterms:W3CDTF">2013-11-29T15:52:33Z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